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32" r:id="rId2"/>
    <p:sldId id="433" r:id="rId3"/>
    <p:sldId id="451" r:id="rId4"/>
    <p:sldId id="427" r:id="rId5"/>
    <p:sldId id="456" r:id="rId6"/>
    <p:sldId id="454" r:id="rId7"/>
    <p:sldId id="468" r:id="rId8"/>
    <p:sldId id="475" r:id="rId9"/>
    <p:sldId id="474" r:id="rId10"/>
    <p:sldId id="476" r:id="rId11"/>
    <p:sldId id="473" r:id="rId12"/>
    <p:sldId id="472" r:id="rId13"/>
    <p:sldId id="466" r:id="rId14"/>
    <p:sldId id="467" r:id="rId15"/>
    <p:sldId id="477" r:id="rId16"/>
    <p:sldId id="471" r:id="rId17"/>
    <p:sldId id="458" r:id="rId18"/>
    <p:sldId id="457" r:id="rId19"/>
    <p:sldId id="469" r:id="rId20"/>
    <p:sldId id="470" r:id="rId21"/>
    <p:sldId id="438" r:id="rId22"/>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0000"/>
    <a:srgbClr val="FEA734"/>
    <a:srgbClr val="FF00FF"/>
    <a:srgbClr val="66CC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600" autoAdjust="0"/>
    <p:restoredTop sz="88151" autoAdjust="0"/>
  </p:normalViewPr>
  <p:slideViewPr>
    <p:cSldViewPr>
      <p:cViewPr varScale="1">
        <p:scale>
          <a:sx n="74" d="100"/>
          <a:sy n="74" d="100"/>
        </p:scale>
        <p:origin x="1302"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228"/>
    </p:cViewPr>
  </p:sorterViewPr>
  <p:notesViewPr>
    <p:cSldViewPr>
      <p:cViewPr varScale="1">
        <p:scale>
          <a:sx n="74" d="100"/>
          <a:sy n="74" d="100"/>
        </p:scale>
        <p:origin x="1404" y="6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1" i="0" baseline="0" dirty="0">
                <a:effectLst/>
              </a:rPr>
              <a:t>Total Dependency Ratio </a:t>
            </a:r>
            <a:endParaRPr lang="en-US" sz="1400" dirty="0">
              <a:effectLst/>
            </a:endParaRPr>
          </a:p>
          <a:p>
            <a:pPr>
              <a:defRPr sz="1400"/>
            </a:pPr>
            <a:r>
              <a:rPr lang="en-US" sz="1400" b="1" i="0" baseline="0" dirty="0" smtClean="0">
                <a:effectLst/>
              </a:rPr>
              <a:t>(Ratio </a:t>
            </a:r>
            <a:r>
              <a:rPr lang="en-US" sz="1400" b="1" i="0" baseline="0" dirty="0">
                <a:effectLst/>
              </a:rPr>
              <a:t>of population aged 0-14 and 65+ per 100 population 15-64)</a:t>
            </a:r>
            <a:endParaRPr lang="en-US" sz="1400" dirty="0">
              <a:effectLst/>
            </a:endParaRPr>
          </a:p>
        </c:rich>
      </c:tx>
      <c:overlay val="0"/>
    </c:title>
    <c:autoTitleDeleted val="0"/>
    <c:plotArea>
      <c:layout/>
      <c:lineChart>
        <c:grouping val="standard"/>
        <c:varyColors val="0"/>
        <c:ser>
          <c:idx val="0"/>
          <c:order val="0"/>
          <c:tx>
            <c:strRef>
              <c:f>Data!$A$3</c:f>
              <c:strCache>
                <c:ptCount val="1"/>
                <c:pt idx="0">
                  <c:v>World</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Data!$B$3:$W$3</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smooth val="0"/>
        </c:ser>
        <c:ser>
          <c:idx val="1"/>
          <c:order val="1"/>
          <c:tx>
            <c:strRef>
              <c:f>Data!$A$4</c:f>
              <c:strCache>
                <c:ptCount val="1"/>
                <c:pt idx="0">
                  <c:v>   Africa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Data!$B$4:$W$4</c:f>
              <c:numCache>
                <c:formatCode>0.0</c:formatCode>
                <c:ptCount val="22"/>
                <c:pt idx="0">
                  <c:v>85.2</c:v>
                </c:pt>
                <c:pt idx="1">
                  <c:v>88.1</c:v>
                </c:pt>
                <c:pt idx="2">
                  <c:v>89.8</c:v>
                </c:pt>
                <c:pt idx="3">
                  <c:v>90.8</c:v>
                </c:pt>
                <c:pt idx="4">
                  <c:v>91.4</c:v>
                </c:pt>
                <c:pt idx="5">
                  <c:v>92.1</c:v>
                </c:pt>
                <c:pt idx="6">
                  <c:v>91.5</c:v>
                </c:pt>
                <c:pt idx="7">
                  <c:v>88.4</c:v>
                </c:pt>
                <c:pt idx="8">
                  <c:v>85.3</c:v>
                </c:pt>
                <c:pt idx="9">
                  <c:v>82.6</c:v>
                </c:pt>
                <c:pt idx="10">
                  <c:v>81.2</c:v>
                </c:pt>
                <c:pt idx="11">
                  <c:v>80.099999999999994</c:v>
                </c:pt>
                <c:pt idx="12">
                  <c:v>77.900000000000006</c:v>
                </c:pt>
                <c:pt idx="13">
                  <c:v>74.7</c:v>
                </c:pt>
                <c:pt idx="14">
                  <c:v>70.8</c:v>
                </c:pt>
                <c:pt idx="15">
                  <c:v>67.5</c:v>
                </c:pt>
                <c:pt idx="16">
                  <c:v>65.099999999999994</c:v>
                </c:pt>
                <c:pt idx="17">
                  <c:v>63.2</c:v>
                </c:pt>
                <c:pt idx="18">
                  <c:v>61.5</c:v>
                </c:pt>
                <c:pt idx="19">
                  <c:v>59.9</c:v>
                </c:pt>
                <c:pt idx="20">
                  <c:v>58.3</c:v>
                </c:pt>
                <c:pt idx="21">
                  <c:v>57</c:v>
                </c:pt>
              </c:numCache>
            </c:numRef>
          </c:val>
          <c:smooth val="0"/>
        </c:ser>
        <c:ser>
          <c:idx val="2"/>
          <c:order val="2"/>
          <c:tx>
            <c:strRef>
              <c:f>Data!$A$5</c:f>
              <c:strCache>
                <c:ptCount val="1"/>
                <c:pt idx="0">
                  <c:v>      Eastern Africa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Data!$B$5:$W$5</c:f>
              <c:numCache>
                <c:formatCode>0.0</c:formatCode>
                <c:ptCount val="22"/>
                <c:pt idx="0">
                  <c:v>89.4</c:v>
                </c:pt>
                <c:pt idx="1">
                  <c:v>91.8</c:v>
                </c:pt>
                <c:pt idx="2">
                  <c:v>94</c:v>
                </c:pt>
                <c:pt idx="3">
                  <c:v>95.9</c:v>
                </c:pt>
                <c:pt idx="4">
                  <c:v>97.1</c:v>
                </c:pt>
                <c:pt idx="5">
                  <c:v>98.2</c:v>
                </c:pt>
                <c:pt idx="6">
                  <c:v>98.3</c:v>
                </c:pt>
                <c:pt idx="7">
                  <c:v>96.1</c:v>
                </c:pt>
                <c:pt idx="8">
                  <c:v>95.1</c:v>
                </c:pt>
                <c:pt idx="9">
                  <c:v>93.3</c:v>
                </c:pt>
                <c:pt idx="10">
                  <c:v>91.1</c:v>
                </c:pt>
                <c:pt idx="11">
                  <c:v>87.1</c:v>
                </c:pt>
                <c:pt idx="12">
                  <c:v>82.3</c:v>
                </c:pt>
                <c:pt idx="13">
                  <c:v>77.3</c:v>
                </c:pt>
                <c:pt idx="14">
                  <c:v>72.5</c:v>
                </c:pt>
                <c:pt idx="15">
                  <c:v>68.3</c:v>
                </c:pt>
                <c:pt idx="16">
                  <c:v>65.099999999999994</c:v>
                </c:pt>
                <c:pt idx="17">
                  <c:v>62.5</c:v>
                </c:pt>
                <c:pt idx="18">
                  <c:v>60.4</c:v>
                </c:pt>
                <c:pt idx="19">
                  <c:v>58.8</c:v>
                </c:pt>
                <c:pt idx="20">
                  <c:v>57.4</c:v>
                </c:pt>
                <c:pt idx="21">
                  <c:v>56.6</c:v>
                </c:pt>
              </c:numCache>
            </c:numRef>
          </c:val>
          <c:smooth val="0"/>
        </c:ser>
        <c:ser>
          <c:idx val="3"/>
          <c:order val="3"/>
          <c:tx>
            <c:strRef>
              <c:f>Data!$A$6</c:f>
              <c:strCache>
                <c:ptCount val="1"/>
                <c:pt idx="0">
                  <c:v>         Burundi</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Data!$B$6:$W$6</c:f>
              <c:numCache>
                <c:formatCode>0.0</c:formatCode>
                <c:ptCount val="22"/>
                <c:pt idx="0">
                  <c:v>86.9</c:v>
                </c:pt>
                <c:pt idx="1">
                  <c:v>92.3</c:v>
                </c:pt>
                <c:pt idx="2">
                  <c:v>93.5</c:v>
                </c:pt>
                <c:pt idx="3">
                  <c:v>94.4</c:v>
                </c:pt>
                <c:pt idx="4">
                  <c:v>90.9</c:v>
                </c:pt>
                <c:pt idx="5">
                  <c:v>96</c:v>
                </c:pt>
                <c:pt idx="6">
                  <c:v>103.3</c:v>
                </c:pt>
                <c:pt idx="7">
                  <c:v>108.9</c:v>
                </c:pt>
                <c:pt idx="8">
                  <c:v>107.1</c:v>
                </c:pt>
                <c:pt idx="9">
                  <c:v>92.7</c:v>
                </c:pt>
                <c:pt idx="10">
                  <c:v>87.2</c:v>
                </c:pt>
                <c:pt idx="11">
                  <c:v>89.7</c:v>
                </c:pt>
                <c:pt idx="12">
                  <c:v>92.6</c:v>
                </c:pt>
                <c:pt idx="13">
                  <c:v>89.7</c:v>
                </c:pt>
                <c:pt idx="14">
                  <c:v>82.9</c:v>
                </c:pt>
                <c:pt idx="15">
                  <c:v>76.5</c:v>
                </c:pt>
                <c:pt idx="16">
                  <c:v>72.7</c:v>
                </c:pt>
                <c:pt idx="17">
                  <c:v>71.2</c:v>
                </c:pt>
                <c:pt idx="18">
                  <c:v>69.900000000000006</c:v>
                </c:pt>
                <c:pt idx="19">
                  <c:v>67.5</c:v>
                </c:pt>
                <c:pt idx="20">
                  <c:v>64.2</c:v>
                </c:pt>
                <c:pt idx="21">
                  <c:v>61.1</c:v>
                </c:pt>
              </c:numCache>
            </c:numRef>
          </c:val>
          <c:smooth val="0"/>
        </c:ser>
        <c:ser>
          <c:idx val="4"/>
          <c:order val="4"/>
          <c:tx>
            <c:strRef>
              <c:f>Data!$A$7</c:f>
              <c:strCache>
                <c:ptCount val="1"/>
                <c:pt idx="0">
                  <c:v>         Comoros</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Data!$B$7:$W$7</c:f>
              <c:numCache>
                <c:formatCode>0.0</c:formatCode>
                <c:ptCount val="22"/>
                <c:pt idx="0">
                  <c:v>81.599999999999994</c:v>
                </c:pt>
                <c:pt idx="1">
                  <c:v>90.2</c:v>
                </c:pt>
                <c:pt idx="2">
                  <c:v>92.7</c:v>
                </c:pt>
                <c:pt idx="3">
                  <c:v>93</c:v>
                </c:pt>
                <c:pt idx="4">
                  <c:v>94.4</c:v>
                </c:pt>
                <c:pt idx="5">
                  <c:v>97.1</c:v>
                </c:pt>
                <c:pt idx="6">
                  <c:v>98.3</c:v>
                </c:pt>
                <c:pt idx="7">
                  <c:v>95</c:v>
                </c:pt>
                <c:pt idx="8">
                  <c:v>88.6</c:v>
                </c:pt>
                <c:pt idx="9">
                  <c:v>82.5</c:v>
                </c:pt>
                <c:pt idx="10">
                  <c:v>78.599999999999994</c:v>
                </c:pt>
                <c:pt idx="11">
                  <c:v>75.599999999999994</c:v>
                </c:pt>
                <c:pt idx="12">
                  <c:v>72.900000000000006</c:v>
                </c:pt>
                <c:pt idx="13">
                  <c:v>69.3</c:v>
                </c:pt>
                <c:pt idx="14">
                  <c:v>65.2</c:v>
                </c:pt>
                <c:pt idx="15">
                  <c:v>61.7</c:v>
                </c:pt>
                <c:pt idx="16">
                  <c:v>59.1</c:v>
                </c:pt>
                <c:pt idx="17">
                  <c:v>57.4</c:v>
                </c:pt>
                <c:pt idx="18">
                  <c:v>56.3</c:v>
                </c:pt>
                <c:pt idx="19">
                  <c:v>55.2</c:v>
                </c:pt>
                <c:pt idx="20">
                  <c:v>53.9</c:v>
                </c:pt>
                <c:pt idx="21">
                  <c:v>52.8</c:v>
                </c:pt>
              </c:numCache>
            </c:numRef>
          </c:val>
          <c:smooth val="0"/>
        </c:ser>
        <c:ser>
          <c:idx val="5"/>
          <c:order val="5"/>
          <c:tx>
            <c:strRef>
              <c:f>Data!$A$8</c:f>
              <c:strCache>
                <c:ptCount val="1"/>
                <c:pt idx="0">
                  <c:v>         Djibouti</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Data!$B$8:$W$8</c:f>
              <c:numCache>
                <c:formatCode>0.0</c:formatCode>
                <c:ptCount val="22"/>
                <c:pt idx="0">
                  <c:v>84.1</c:v>
                </c:pt>
                <c:pt idx="1">
                  <c:v>84</c:v>
                </c:pt>
                <c:pt idx="2">
                  <c:v>91.6</c:v>
                </c:pt>
                <c:pt idx="3">
                  <c:v>97.6</c:v>
                </c:pt>
                <c:pt idx="4">
                  <c:v>95.4</c:v>
                </c:pt>
                <c:pt idx="5">
                  <c:v>89.9</c:v>
                </c:pt>
                <c:pt idx="6">
                  <c:v>90.2</c:v>
                </c:pt>
                <c:pt idx="7">
                  <c:v>85.3</c:v>
                </c:pt>
                <c:pt idx="8">
                  <c:v>80.099999999999994</c:v>
                </c:pt>
                <c:pt idx="9">
                  <c:v>69.3</c:v>
                </c:pt>
                <c:pt idx="10">
                  <c:v>61.1</c:v>
                </c:pt>
                <c:pt idx="11">
                  <c:v>58.5</c:v>
                </c:pt>
                <c:pt idx="12">
                  <c:v>55.6</c:v>
                </c:pt>
                <c:pt idx="13">
                  <c:v>53.4</c:v>
                </c:pt>
                <c:pt idx="14">
                  <c:v>51.2</c:v>
                </c:pt>
                <c:pt idx="15">
                  <c:v>49.2</c:v>
                </c:pt>
                <c:pt idx="16">
                  <c:v>47.6</c:v>
                </c:pt>
                <c:pt idx="17">
                  <c:v>47.4</c:v>
                </c:pt>
                <c:pt idx="18">
                  <c:v>47.6</c:v>
                </c:pt>
                <c:pt idx="19">
                  <c:v>49.8</c:v>
                </c:pt>
                <c:pt idx="20">
                  <c:v>51.4</c:v>
                </c:pt>
                <c:pt idx="21">
                  <c:v>51.8</c:v>
                </c:pt>
              </c:numCache>
            </c:numRef>
          </c:val>
          <c:smooth val="0"/>
        </c:ser>
        <c:ser>
          <c:idx val="6"/>
          <c:order val="6"/>
          <c:tx>
            <c:strRef>
              <c:f>Data!$A$9</c:f>
              <c:strCache>
                <c:ptCount val="1"/>
                <c:pt idx="0">
                  <c:v>         Eritrea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Data!$B$9:$W$9</c:f>
              <c:numCache>
                <c:formatCode>0.0</c:formatCode>
                <c:ptCount val="22"/>
                <c:pt idx="0">
                  <c:v>90.3</c:v>
                </c:pt>
                <c:pt idx="1">
                  <c:v>86.4</c:v>
                </c:pt>
                <c:pt idx="2">
                  <c:v>88</c:v>
                </c:pt>
                <c:pt idx="3">
                  <c:v>89.4</c:v>
                </c:pt>
                <c:pt idx="4">
                  <c:v>91.1</c:v>
                </c:pt>
                <c:pt idx="5">
                  <c:v>92.6</c:v>
                </c:pt>
                <c:pt idx="6">
                  <c:v>94.4</c:v>
                </c:pt>
                <c:pt idx="7">
                  <c:v>105.5</c:v>
                </c:pt>
                <c:pt idx="8">
                  <c:v>92.7</c:v>
                </c:pt>
                <c:pt idx="9">
                  <c:v>78.8</c:v>
                </c:pt>
                <c:pt idx="10">
                  <c:v>80.7</c:v>
                </c:pt>
                <c:pt idx="11">
                  <c:v>83.2</c:v>
                </c:pt>
                <c:pt idx="12">
                  <c:v>77.599999999999994</c:v>
                </c:pt>
                <c:pt idx="13">
                  <c:v>69.3</c:v>
                </c:pt>
                <c:pt idx="14">
                  <c:v>63</c:v>
                </c:pt>
                <c:pt idx="15">
                  <c:v>58.8</c:v>
                </c:pt>
                <c:pt idx="16">
                  <c:v>56.4</c:v>
                </c:pt>
                <c:pt idx="17">
                  <c:v>55.3</c:v>
                </c:pt>
                <c:pt idx="18">
                  <c:v>54.7</c:v>
                </c:pt>
                <c:pt idx="19">
                  <c:v>53.6</c:v>
                </c:pt>
                <c:pt idx="20">
                  <c:v>51.9</c:v>
                </c:pt>
                <c:pt idx="21">
                  <c:v>50.7</c:v>
                </c:pt>
              </c:numCache>
            </c:numRef>
          </c:val>
          <c:smooth val="0"/>
        </c:ser>
        <c:ser>
          <c:idx val="7"/>
          <c:order val="7"/>
          <c:tx>
            <c:strRef>
              <c:f>Data!$A$10</c:f>
              <c:strCache>
                <c:ptCount val="1"/>
                <c:pt idx="0">
                  <c:v>         Ethiopia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Data!$B$10:$W$10</c:f>
              <c:numCache>
                <c:formatCode>0.0</c:formatCode>
                <c:ptCount val="22"/>
                <c:pt idx="0">
                  <c:v>85.5</c:v>
                </c:pt>
                <c:pt idx="1">
                  <c:v>85.2</c:v>
                </c:pt>
                <c:pt idx="2">
                  <c:v>87.6</c:v>
                </c:pt>
                <c:pt idx="3">
                  <c:v>91</c:v>
                </c:pt>
                <c:pt idx="4">
                  <c:v>93.3</c:v>
                </c:pt>
                <c:pt idx="5">
                  <c:v>96.6</c:v>
                </c:pt>
                <c:pt idx="6">
                  <c:v>97.8</c:v>
                </c:pt>
                <c:pt idx="7">
                  <c:v>98.8</c:v>
                </c:pt>
                <c:pt idx="8">
                  <c:v>98.4</c:v>
                </c:pt>
                <c:pt idx="9">
                  <c:v>97.1</c:v>
                </c:pt>
                <c:pt idx="10">
                  <c:v>91.4</c:v>
                </c:pt>
                <c:pt idx="11">
                  <c:v>81.599999999999994</c:v>
                </c:pt>
                <c:pt idx="12">
                  <c:v>73.2</c:v>
                </c:pt>
                <c:pt idx="13">
                  <c:v>67.2</c:v>
                </c:pt>
                <c:pt idx="14">
                  <c:v>62</c:v>
                </c:pt>
                <c:pt idx="15">
                  <c:v>57.4</c:v>
                </c:pt>
                <c:pt idx="16">
                  <c:v>53.6</c:v>
                </c:pt>
                <c:pt idx="17">
                  <c:v>50.6</c:v>
                </c:pt>
                <c:pt idx="18">
                  <c:v>49</c:v>
                </c:pt>
                <c:pt idx="19">
                  <c:v>48.1</c:v>
                </c:pt>
                <c:pt idx="20">
                  <c:v>48.5</c:v>
                </c:pt>
                <c:pt idx="21">
                  <c:v>49.8</c:v>
                </c:pt>
              </c:numCache>
            </c:numRef>
          </c:val>
          <c:smooth val="0"/>
        </c:ser>
        <c:ser>
          <c:idx val="8"/>
          <c:order val="8"/>
          <c:tx>
            <c:strRef>
              <c:f>Data!$A$11</c:f>
              <c:strCache>
                <c:ptCount val="1"/>
                <c:pt idx="0">
                  <c:v>         Kenya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Data!$B$11:$W$11</c:f>
              <c:numCache>
                <c:formatCode>0.0</c:formatCode>
                <c:ptCount val="22"/>
                <c:pt idx="0">
                  <c:v>100.5</c:v>
                </c:pt>
                <c:pt idx="1">
                  <c:v>108.3</c:v>
                </c:pt>
                <c:pt idx="2">
                  <c:v>110.6</c:v>
                </c:pt>
                <c:pt idx="3">
                  <c:v>112.3</c:v>
                </c:pt>
                <c:pt idx="4">
                  <c:v>112.8</c:v>
                </c:pt>
                <c:pt idx="5">
                  <c:v>111.9</c:v>
                </c:pt>
                <c:pt idx="6">
                  <c:v>106.9</c:v>
                </c:pt>
                <c:pt idx="7">
                  <c:v>96.6</c:v>
                </c:pt>
                <c:pt idx="8">
                  <c:v>89.1</c:v>
                </c:pt>
                <c:pt idx="9">
                  <c:v>84</c:v>
                </c:pt>
                <c:pt idx="10">
                  <c:v>82.7</c:v>
                </c:pt>
                <c:pt idx="11">
                  <c:v>80.900000000000006</c:v>
                </c:pt>
                <c:pt idx="12">
                  <c:v>76.7</c:v>
                </c:pt>
                <c:pt idx="13">
                  <c:v>71.5</c:v>
                </c:pt>
                <c:pt idx="14">
                  <c:v>66.900000000000006</c:v>
                </c:pt>
                <c:pt idx="15">
                  <c:v>63.5</c:v>
                </c:pt>
                <c:pt idx="16">
                  <c:v>61.3</c:v>
                </c:pt>
                <c:pt idx="17">
                  <c:v>60</c:v>
                </c:pt>
                <c:pt idx="18">
                  <c:v>59.1</c:v>
                </c:pt>
                <c:pt idx="19">
                  <c:v>58.1</c:v>
                </c:pt>
                <c:pt idx="20">
                  <c:v>56.6</c:v>
                </c:pt>
                <c:pt idx="21">
                  <c:v>55.4</c:v>
                </c:pt>
              </c:numCache>
            </c:numRef>
          </c:val>
          <c:smooth val="0"/>
        </c:ser>
        <c:ser>
          <c:idx val="9"/>
          <c:order val="9"/>
          <c:tx>
            <c:strRef>
              <c:f>Data!$A$12</c:f>
              <c:strCache>
                <c:ptCount val="1"/>
                <c:pt idx="0">
                  <c:v>         Madagascar</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Data!$B$12:$W$12</c:f>
              <c:numCache>
                <c:formatCode>0.0</c:formatCode>
                <c:ptCount val="22"/>
                <c:pt idx="0">
                  <c:v>85</c:v>
                </c:pt>
                <c:pt idx="1">
                  <c:v>93.1</c:v>
                </c:pt>
                <c:pt idx="2">
                  <c:v>95.7</c:v>
                </c:pt>
                <c:pt idx="3">
                  <c:v>98.5</c:v>
                </c:pt>
                <c:pt idx="4">
                  <c:v>98.8</c:v>
                </c:pt>
                <c:pt idx="5">
                  <c:v>94.9</c:v>
                </c:pt>
                <c:pt idx="6">
                  <c:v>93</c:v>
                </c:pt>
                <c:pt idx="7">
                  <c:v>91.7</c:v>
                </c:pt>
                <c:pt idx="8">
                  <c:v>94.1</c:v>
                </c:pt>
                <c:pt idx="9">
                  <c:v>91.3</c:v>
                </c:pt>
                <c:pt idx="10">
                  <c:v>86.1</c:v>
                </c:pt>
                <c:pt idx="11">
                  <c:v>80.3</c:v>
                </c:pt>
                <c:pt idx="12">
                  <c:v>77.099999999999994</c:v>
                </c:pt>
                <c:pt idx="13">
                  <c:v>74.8</c:v>
                </c:pt>
                <c:pt idx="14">
                  <c:v>72.2</c:v>
                </c:pt>
                <c:pt idx="15">
                  <c:v>69</c:v>
                </c:pt>
                <c:pt idx="16">
                  <c:v>66.099999999999994</c:v>
                </c:pt>
                <c:pt idx="17">
                  <c:v>63.6</c:v>
                </c:pt>
                <c:pt idx="18">
                  <c:v>61.2</c:v>
                </c:pt>
                <c:pt idx="19">
                  <c:v>59.7</c:v>
                </c:pt>
                <c:pt idx="20">
                  <c:v>58.7</c:v>
                </c:pt>
                <c:pt idx="21">
                  <c:v>58</c:v>
                </c:pt>
              </c:numCache>
            </c:numRef>
          </c:val>
          <c:smooth val="0"/>
        </c:ser>
        <c:ser>
          <c:idx val="10"/>
          <c:order val="10"/>
          <c:tx>
            <c:strRef>
              <c:f>Data!$A$13</c:f>
              <c:strCache>
                <c:ptCount val="1"/>
                <c:pt idx="0">
                  <c:v>         Malawi</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Data!$B$13:$W$13</c:f>
              <c:numCache>
                <c:formatCode>0.0</c:formatCode>
                <c:ptCount val="22"/>
                <c:pt idx="0">
                  <c:v>90.2</c:v>
                </c:pt>
                <c:pt idx="1">
                  <c:v>88.5</c:v>
                </c:pt>
                <c:pt idx="2">
                  <c:v>92.8</c:v>
                </c:pt>
                <c:pt idx="3">
                  <c:v>95.9</c:v>
                </c:pt>
                <c:pt idx="4">
                  <c:v>98.5</c:v>
                </c:pt>
                <c:pt idx="5">
                  <c:v>100.3</c:v>
                </c:pt>
                <c:pt idx="6">
                  <c:v>94</c:v>
                </c:pt>
                <c:pt idx="7">
                  <c:v>97.6</c:v>
                </c:pt>
                <c:pt idx="8">
                  <c:v>99.4</c:v>
                </c:pt>
                <c:pt idx="9">
                  <c:v>98.7</c:v>
                </c:pt>
                <c:pt idx="10">
                  <c:v>97.6</c:v>
                </c:pt>
                <c:pt idx="11">
                  <c:v>94.5</c:v>
                </c:pt>
                <c:pt idx="12">
                  <c:v>90.1</c:v>
                </c:pt>
                <c:pt idx="13">
                  <c:v>84</c:v>
                </c:pt>
                <c:pt idx="14">
                  <c:v>78.099999999999994</c:v>
                </c:pt>
                <c:pt idx="15">
                  <c:v>72.7</c:v>
                </c:pt>
                <c:pt idx="16">
                  <c:v>68.5</c:v>
                </c:pt>
                <c:pt idx="17">
                  <c:v>65.5</c:v>
                </c:pt>
                <c:pt idx="18">
                  <c:v>63.3</c:v>
                </c:pt>
                <c:pt idx="19">
                  <c:v>61.8</c:v>
                </c:pt>
                <c:pt idx="20">
                  <c:v>60.4</c:v>
                </c:pt>
                <c:pt idx="21">
                  <c:v>59.1</c:v>
                </c:pt>
              </c:numCache>
            </c:numRef>
          </c:val>
          <c:smooth val="0"/>
        </c:ser>
        <c:ser>
          <c:idx val="11"/>
          <c:order val="11"/>
          <c:tx>
            <c:strRef>
              <c:f>Data!$A$14</c:f>
              <c:strCache>
                <c:ptCount val="1"/>
                <c:pt idx="0">
                  <c:v>         Mauritius</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Data!$B$14:$W$14</c:f>
              <c:numCache>
                <c:formatCode>0.0</c:formatCode>
                <c:ptCount val="22"/>
                <c:pt idx="0">
                  <c:v>96.4</c:v>
                </c:pt>
                <c:pt idx="1">
                  <c:v>96.1</c:v>
                </c:pt>
                <c:pt idx="2">
                  <c:v>86.4</c:v>
                </c:pt>
                <c:pt idx="3">
                  <c:v>73.7</c:v>
                </c:pt>
                <c:pt idx="4">
                  <c:v>64.599999999999994</c:v>
                </c:pt>
                <c:pt idx="5">
                  <c:v>56.5</c:v>
                </c:pt>
                <c:pt idx="6">
                  <c:v>50.8</c:v>
                </c:pt>
                <c:pt idx="7">
                  <c:v>48.6</c:v>
                </c:pt>
                <c:pt idx="8">
                  <c:v>46.8</c:v>
                </c:pt>
                <c:pt idx="9">
                  <c:v>45.6</c:v>
                </c:pt>
                <c:pt idx="10">
                  <c:v>42</c:v>
                </c:pt>
                <c:pt idx="11">
                  <c:v>40.6</c:v>
                </c:pt>
                <c:pt idx="12">
                  <c:v>40.700000000000003</c:v>
                </c:pt>
                <c:pt idx="13">
                  <c:v>43.6</c:v>
                </c:pt>
                <c:pt idx="14">
                  <c:v>49.1</c:v>
                </c:pt>
                <c:pt idx="15">
                  <c:v>52.7</c:v>
                </c:pt>
                <c:pt idx="16">
                  <c:v>55.2</c:v>
                </c:pt>
                <c:pt idx="17">
                  <c:v>59</c:v>
                </c:pt>
                <c:pt idx="18">
                  <c:v>60.8</c:v>
                </c:pt>
                <c:pt idx="19">
                  <c:v>63.8</c:v>
                </c:pt>
                <c:pt idx="20">
                  <c:v>70</c:v>
                </c:pt>
                <c:pt idx="21">
                  <c:v>75.8</c:v>
                </c:pt>
              </c:numCache>
            </c:numRef>
          </c:val>
          <c:smooth val="0"/>
        </c:ser>
        <c:ser>
          <c:idx val="12"/>
          <c:order val="12"/>
          <c:tx>
            <c:strRef>
              <c:f>Data!#REF!</c:f>
              <c:strCache>
                <c:ptCount val="1"/>
                <c:pt idx="0">
                  <c:v>#REF!</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Data!#REF!</c:f>
              <c:numCache>
                <c:formatCode>General</c:formatCode>
                <c:ptCount val="1"/>
                <c:pt idx="0">
                  <c:v>1</c:v>
                </c:pt>
              </c:numCache>
            </c:numRef>
          </c:val>
          <c:smooth val="0"/>
        </c:ser>
        <c:ser>
          <c:idx val="13"/>
          <c:order val="13"/>
          <c:tx>
            <c:strRef>
              <c:f>Data!$A$15</c:f>
              <c:strCache>
                <c:ptCount val="1"/>
                <c:pt idx="0">
                  <c:v>         Mozambique</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Data!$B$15:$W$15</c:f>
              <c:numCache>
                <c:formatCode>0.0</c:formatCode>
                <c:ptCount val="22"/>
                <c:pt idx="0">
                  <c:v>81.900000000000006</c:v>
                </c:pt>
                <c:pt idx="1">
                  <c:v>84.3</c:v>
                </c:pt>
                <c:pt idx="2">
                  <c:v>86.5</c:v>
                </c:pt>
                <c:pt idx="3">
                  <c:v>88</c:v>
                </c:pt>
                <c:pt idx="4">
                  <c:v>88.8</c:v>
                </c:pt>
                <c:pt idx="5">
                  <c:v>92.9</c:v>
                </c:pt>
                <c:pt idx="6">
                  <c:v>102.2</c:v>
                </c:pt>
                <c:pt idx="7">
                  <c:v>92</c:v>
                </c:pt>
                <c:pt idx="8">
                  <c:v>92.5</c:v>
                </c:pt>
                <c:pt idx="9">
                  <c:v>95.1</c:v>
                </c:pt>
                <c:pt idx="10">
                  <c:v>96.7</c:v>
                </c:pt>
                <c:pt idx="11">
                  <c:v>94.8</c:v>
                </c:pt>
                <c:pt idx="12">
                  <c:v>90.6</c:v>
                </c:pt>
                <c:pt idx="13">
                  <c:v>86</c:v>
                </c:pt>
                <c:pt idx="14">
                  <c:v>81.599999999999994</c:v>
                </c:pt>
                <c:pt idx="15">
                  <c:v>77.3</c:v>
                </c:pt>
                <c:pt idx="16">
                  <c:v>72.900000000000006</c:v>
                </c:pt>
                <c:pt idx="17">
                  <c:v>68.7</c:v>
                </c:pt>
                <c:pt idx="18">
                  <c:v>64.8</c:v>
                </c:pt>
                <c:pt idx="19">
                  <c:v>61.4</c:v>
                </c:pt>
                <c:pt idx="20">
                  <c:v>58.9</c:v>
                </c:pt>
                <c:pt idx="21">
                  <c:v>57.3</c:v>
                </c:pt>
              </c:numCache>
            </c:numRef>
          </c:val>
          <c:smooth val="0"/>
        </c:ser>
        <c:ser>
          <c:idx val="14"/>
          <c:order val="14"/>
          <c:tx>
            <c:strRef>
              <c:f>Data!#REF!</c:f>
              <c:strCache>
                <c:ptCount val="1"/>
                <c:pt idx="0">
                  <c:v>#REF!</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Data!#REF!</c:f>
              <c:numCache>
                <c:formatCode>General</c:formatCode>
                <c:ptCount val="1"/>
                <c:pt idx="0">
                  <c:v>1</c:v>
                </c:pt>
              </c:numCache>
            </c:numRef>
          </c:val>
          <c:smooth val="0"/>
        </c:ser>
        <c:ser>
          <c:idx val="15"/>
          <c:order val="15"/>
          <c:tx>
            <c:strRef>
              <c:f>Data!$A$16</c:f>
              <c:strCache>
                <c:ptCount val="1"/>
                <c:pt idx="0">
                  <c:v>         Rwanda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Data!$B$16:$W$16</c:f>
              <c:numCache>
                <c:formatCode>0.0</c:formatCode>
                <c:ptCount val="22"/>
                <c:pt idx="0">
                  <c:v>103</c:v>
                </c:pt>
                <c:pt idx="1">
                  <c:v>109.2</c:v>
                </c:pt>
                <c:pt idx="2">
                  <c:v>102.3</c:v>
                </c:pt>
                <c:pt idx="3">
                  <c:v>99</c:v>
                </c:pt>
                <c:pt idx="4">
                  <c:v>101.5</c:v>
                </c:pt>
                <c:pt idx="5">
                  <c:v>107.3</c:v>
                </c:pt>
                <c:pt idx="6">
                  <c:v>108.3</c:v>
                </c:pt>
                <c:pt idx="7">
                  <c:v>85.1</c:v>
                </c:pt>
                <c:pt idx="8">
                  <c:v>93.2</c:v>
                </c:pt>
                <c:pt idx="9">
                  <c:v>81.7</c:v>
                </c:pt>
                <c:pt idx="10">
                  <c:v>82.2</c:v>
                </c:pt>
                <c:pt idx="11">
                  <c:v>78.099999999999994</c:v>
                </c:pt>
                <c:pt idx="12">
                  <c:v>72</c:v>
                </c:pt>
                <c:pt idx="13">
                  <c:v>64.400000000000006</c:v>
                </c:pt>
                <c:pt idx="14">
                  <c:v>59.7</c:v>
                </c:pt>
                <c:pt idx="15">
                  <c:v>55.5</c:v>
                </c:pt>
                <c:pt idx="16">
                  <c:v>53</c:v>
                </c:pt>
                <c:pt idx="17">
                  <c:v>51.3</c:v>
                </c:pt>
                <c:pt idx="18">
                  <c:v>50.5</c:v>
                </c:pt>
                <c:pt idx="19">
                  <c:v>50.3</c:v>
                </c:pt>
                <c:pt idx="20">
                  <c:v>49</c:v>
                </c:pt>
                <c:pt idx="21">
                  <c:v>49.1</c:v>
                </c:pt>
              </c:numCache>
            </c:numRef>
          </c:val>
          <c:smooth val="0"/>
        </c:ser>
        <c:ser>
          <c:idx val="16"/>
          <c:order val="16"/>
          <c:tx>
            <c:strRef>
              <c:f>Data!$A$17</c:f>
              <c:strCache>
                <c:ptCount val="1"/>
                <c:pt idx="0">
                  <c:v>         Seychelles</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Data!$B$17:$W$17</c:f>
              <c:numCache>
                <c:formatCode>0.0</c:formatCode>
                <c:ptCount val="22"/>
                <c:pt idx="0">
                  <c:v>81.099999999999994</c:v>
                </c:pt>
                <c:pt idx="1">
                  <c:v>93.6</c:v>
                </c:pt>
                <c:pt idx="2">
                  <c:v>98.3</c:v>
                </c:pt>
                <c:pt idx="3">
                  <c:v>89.5</c:v>
                </c:pt>
                <c:pt idx="4">
                  <c:v>81.5</c:v>
                </c:pt>
                <c:pt idx="5">
                  <c:v>72.599999999999994</c:v>
                </c:pt>
                <c:pt idx="6">
                  <c:v>74</c:v>
                </c:pt>
                <c:pt idx="7">
                  <c:v>62.1</c:v>
                </c:pt>
                <c:pt idx="8">
                  <c:v>57.2</c:v>
                </c:pt>
                <c:pt idx="9">
                  <c:v>47.1</c:v>
                </c:pt>
                <c:pt idx="10">
                  <c:v>42.5</c:v>
                </c:pt>
                <c:pt idx="11">
                  <c:v>43.5</c:v>
                </c:pt>
                <c:pt idx="12">
                  <c:v>47.3</c:v>
                </c:pt>
                <c:pt idx="13">
                  <c:v>49.4</c:v>
                </c:pt>
                <c:pt idx="14">
                  <c:v>50.6</c:v>
                </c:pt>
                <c:pt idx="15">
                  <c:v>53.5</c:v>
                </c:pt>
                <c:pt idx="16">
                  <c:v>58.2</c:v>
                </c:pt>
                <c:pt idx="17">
                  <c:v>63</c:v>
                </c:pt>
                <c:pt idx="18">
                  <c:v>66.8</c:v>
                </c:pt>
                <c:pt idx="19">
                  <c:v>68</c:v>
                </c:pt>
                <c:pt idx="20">
                  <c:v>67.7</c:v>
                </c:pt>
                <c:pt idx="21">
                  <c:v>65.599999999999994</c:v>
                </c:pt>
              </c:numCache>
            </c:numRef>
          </c:val>
          <c:smooth val="0"/>
        </c:ser>
        <c:ser>
          <c:idx val="17"/>
          <c:order val="17"/>
          <c:tx>
            <c:strRef>
              <c:f>Data!$A$18</c:f>
              <c:strCache>
                <c:ptCount val="1"/>
                <c:pt idx="0">
                  <c:v>         Somalia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Data!$B$18:$W$18</c:f>
              <c:numCache>
                <c:formatCode>0.0</c:formatCode>
                <c:ptCount val="22"/>
                <c:pt idx="0">
                  <c:v>83.6</c:v>
                </c:pt>
                <c:pt idx="1">
                  <c:v>85.5</c:v>
                </c:pt>
                <c:pt idx="2">
                  <c:v>86.9</c:v>
                </c:pt>
                <c:pt idx="3">
                  <c:v>87.9</c:v>
                </c:pt>
                <c:pt idx="4">
                  <c:v>88.7</c:v>
                </c:pt>
                <c:pt idx="5">
                  <c:v>90</c:v>
                </c:pt>
                <c:pt idx="6">
                  <c:v>92.6</c:v>
                </c:pt>
                <c:pt idx="7">
                  <c:v>95.8</c:v>
                </c:pt>
                <c:pt idx="8">
                  <c:v>100.4</c:v>
                </c:pt>
                <c:pt idx="9">
                  <c:v>102.5</c:v>
                </c:pt>
                <c:pt idx="10">
                  <c:v>102.1</c:v>
                </c:pt>
                <c:pt idx="11">
                  <c:v>98.1</c:v>
                </c:pt>
                <c:pt idx="12">
                  <c:v>95.7</c:v>
                </c:pt>
                <c:pt idx="13">
                  <c:v>92.3</c:v>
                </c:pt>
                <c:pt idx="14">
                  <c:v>89.1</c:v>
                </c:pt>
                <c:pt idx="15">
                  <c:v>84.4</c:v>
                </c:pt>
                <c:pt idx="16">
                  <c:v>79.3</c:v>
                </c:pt>
                <c:pt idx="17">
                  <c:v>74.400000000000006</c:v>
                </c:pt>
                <c:pt idx="18">
                  <c:v>70.2</c:v>
                </c:pt>
                <c:pt idx="19">
                  <c:v>66.599999999999994</c:v>
                </c:pt>
                <c:pt idx="20">
                  <c:v>63.6</c:v>
                </c:pt>
                <c:pt idx="21">
                  <c:v>61.1</c:v>
                </c:pt>
              </c:numCache>
            </c:numRef>
          </c:val>
          <c:smooth val="0"/>
        </c:ser>
        <c:ser>
          <c:idx val="18"/>
          <c:order val="18"/>
          <c:tx>
            <c:strRef>
              <c:f>Data!$A$19</c:f>
              <c:strCache>
                <c:ptCount val="1"/>
                <c:pt idx="0">
                  <c:v>         South Sudan</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Data!$B$19:$W$19</c:f>
              <c:numCache>
                <c:formatCode>0.0</c:formatCode>
                <c:ptCount val="22"/>
                <c:pt idx="0">
                  <c:v>79.3</c:v>
                </c:pt>
                <c:pt idx="1">
                  <c:v>79.599999999999994</c:v>
                </c:pt>
                <c:pt idx="2">
                  <c:v>85.2</c:v>
                </c:pt>
                <c:pt idx="3">
                  <c:v>88.1</c:v>
                </c:pt>
                <c:pt idx="4">
                  <c:v>89.2</c:v>
                </c:pt>
                <c:pt idx="5">
                  <c:v>87.9</c:v>
                </c:pt>
                <c:pt idx="6">
                  <c:v>88.6</c:v>
                </c:pt>
                <c:pt idx="7">
                  <c:v>89.9</c:v>
                </c:pt>
                <c:pt idx="8">
                  <c:v>91.8</c:v>
                </c:pt>
                <c:pt idx="9">
                  <c:v>90.4</c:v>
                </c:pt>
                <c:pt idx="10">
                  <c:v>87.7</c:v>
                </c:pt>
                <c:pt idx="11">
                  <c:v>83.7</c:v>
                </c:pt>
                <c:pt idx="12">
                  <c:v>79.7</c:v>
                </c:pt>
                <c:pt idx="13">
                  <c:v>75.8</c:v>
                </c:pt>
                <c:pt idx="14">
                  <c:v>72</c:v>
                </c:pt>
                <c:pt idx="15">
                  <c:v>68.099999999999994</c:v>
                </c:pt>
                <c:pt idx="16">
                  <c:v>64.3</c:v>
                </c:pt>
                <c:pt idx="17">
                  <c:v>60.9</c:v>
                </c:pt>
                <c:pt idx="18">
                  <c:v>58.1</c:v>
                </c:pt>
                <c:pt idx="19">
                  <c:v>56.1</c:v>
                </c:pt>
                <c:pt idx="20">
                  <c:v>54.5</c:v>
                </c:pt>
                <c:pt idx="21">
                  <c:v>53.2</c:v>
                </c:pt>
              </c:numCache>
            </c:numRef>
          </c:val>
          <c:smooth val="0"/>
        </c:ser>
        <c:ser>
          <c:idx val="19"/>
          <c:order val="19"/>
          <c:tx>
            <c:strRef>
              <c:f>Data!$A$20</c:f>
              <c:strCache>
                <c:ptCount val="1"/>
                <c:pt idx="0">
                  <c:v>         Uganda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Data!$B$20:$W$20</c:f>
              <c:numCache>
                <c:formatCode>0.0</c:formatCode>
                <c:ptCount val="22"/>
                <c:pt idx="0">
                  <c:v>94.2</c:v>
                </c:pt>
                <c:pt idx="1">
                  <c:v>96.6</c:v>
                </c:pt>
                <c:pt idx="2">
                  <c:v>97.9</c:v>
                </c:pt>
                <c:pt idx="3">
                  <c:v>99.2</c:v>
                </c:pt>
                <c:pt idx="4">
                  <c:v>100.2</c:v>
                </c:pt>
                <c:pt idx="5">
                  <c:v>101</c:v>
                </c:pt>
                <c:pt idx="6">
                  <c:v>103</c:v>
                </c:pt>
                <c:pt idx="7">
                  <c:v>106.3</c:v>
                </c:pt>
                <c:pt idx="8">
                  <c:v>108.4</c:v>
                </c:pt>
                <c:pt idx="9">
                  <c:v>108.3</c:v>
                </c:pt>
                <c:pt idx="10">
                  <c:v>106.2</c:v>
                </c:pt>
                <c:pt idx="11">
                  <c:v>102.3</c:v>
                </c:pt>
                <c:pt idx="12">
                  <c:v>96.3</c:v>
                </c:pt>
                <c:pt idx="13">
                  <c:v>89.6</c:v>
                </c:pt>
                <c:pt idx="14">
                  <c:v>83.6</c:v>
                </c:pt>
                <c:pt idx="15">
                  <c:v>78.5</c:v>
                </c:pt>
                <c:pt idx="16">
                  <c:v>74</c:v>
                </c:pt>
                <c:pt idx="17">
                  <c:v>69.900000000000006</c:v>
                </c:pt>
                <c:pt idx="18">
                  <c:v>66.2</c:v>
                </c:pt>
                <c:pt idx="19">
                  <c:v>63</c:v>
                </c:pt>
                <c:pt idx="20">
                  <c:v>60.4</c:v>
                </c:pt>
                <c:pt idx="21">
                  <c:v>58.3</c:v>
                </c:pt>
              </c:numCache>
            </c:numRef>
          </c:val>
          <c:smooth val="0"/>
        </c:ser>
        <c:ser>
          <c:idx val="20"/>
          <c:order val="20"/>
          <c:tx>
            <c:strRef>
              <c:f>Data!$A$21</c:f>
              <c:strCache>
                <c:ptCount val="1"/>
                <c:pt idx="0">
                  <c:v>         United Republic of Tanzania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Data!$B$21:$W$21</c:f>
              <c:numCache>
                <c:formatCode>0.0</c:formatCode>
                <c:ptCount val="22"/>
                <c:pt idx="0">
                  <c:v>93</c:v>
                </c:pt>
                <c:pt idx="1">
                  <c:v>93.3</c:v>
                </c:pt>
                <c:pt idx="2">
                  <c:v>95.1</c:v>
                </c:pt>
                <c:pt idx="3">
                  <c:v>96.1</c:v>
                </c:pt>
                <c:pt idx="4">
                  <c:v>96.8</c:v>
                </c:pt>
                <c:pt idx="5">
                  <c:v>96.3</c:v>
                </c:pt>
                <c:pt idx="6">
                  <c:v>95</c:v>
                </c:pt>
                <c:pt idx="7">
                  <c:v>93.2</c:v>
                </c:pt>
                <c:pt idx="8">
                  <c:v>91.6</c:v>
                </c:pt>
                <c:pt idx="9">
                  <c:v>92.5</c:v>
                </c:pt>
                <c:pt idx="10">
                  <c:v>93.1</c:v>
                </c:pt>
                <c:pt idx="11">
                  <c:v>93.8</c:v>
                </c:pt>
                <c:pt idx="12">
                  <c:v>91.2</c:v>
                </c:pt>
                <c:pt idx="13">
                  <c:v>86.7</c:v>
                </c:pt>
                <c:pt idx="14">
                  <c:v>81.599999999999994</c:v>
                </c:pt>
                <c:pt idx="15">
                  <c:v>77.599999999999994</c:v>
                </c:pt>
                <c:pt idx="16">
                  <c:v>74.599999999999994</c:v>
                </c:pt>
                <c:pt idx="17">
                  <c:v>71.8</c:v>
                </c:pt>
                <c:pt idx="18">
                  <c:v>68.900000000000006</c:v>
                </c:pt>
                <c:pt idx="19">
                  <c:v>66</c:v>
                </c:pt>
                <c:pt idx="20">
                  <c:v>63.5</c:v>
                </c:pt>
                <c:pt idx="21">
                  <c:v>61.4</c:v>
                </c:pt>
              </c:numCache>
            </c:numRef>
          </c:val>
          <c:smooth val="0"/>
        </c:ser>
        <c:ser>
          <c:idx val="21"/>
          <c:order val="21"/>
          <c:tx>
            <c:strRef>
              <c:f>Data!$A$22</c:f>
              <c:strCache>
                <c:ptCount val="1"/>
                <c:pt idx="0">
                  <c:v>         Zambia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Data!$B$22:$W$22</c:f>
              <c:numCache>
                <c:formatCode>0.0</c:formatCode>
                <c:ptCount val="22"/>
                <c:pt idx="0">
                  <c:v>92.3</c:v>
                </c:pt>
                <c:pt idx="1">
                  <c:v>94.9</c:v>
                </c:pt>
                <c:pt idx="2">
                  <c:v>99.2</c:v>
                </c:pt>
                <c:pt idx="3">
                  <c:v>101.8</c:v>
                </c:pt>
                <c:pt idx="4">
                  <c:v>103.3</c:v>
                </c:pt>
                <c:pt idx="5">
                  <c:v>101.1</c:v>
                </c:pt>
                <c:pt idx="6">
                  <c:v>100.5</c:v>
                </c:pt>
                <c:pt idx="7">
                  <c:v>98.9</c:v>
                </c:pt>
                <c:pt idx="8">
                  <c:v>97.1</c:v>
                </c:pt>
                <c:pt idx="9">
                  <c:v>98</c:v>
                </c:pt>
                <c:pt idx="10">
                  <c:v>98.1</c:v>
                </c:pt>
                <c:pt idx="11">
                  <c:v>95.4</c:v>
                </c:pt>
                <c:pt idx="12">
                  <c:v>91.1</c:v>
                </c:pt>
                <c:pt idx="13">
                  <c:v>86</c:v>
                </c:pt>
                <c:pt idx="14">
                  <c:v>81.900000000000006</c:v>
                </c:pt>
                <c:pt idx="15">
                  <c:v>78.3</c:v>
                </c:pt>
                <c:pt idx="16">
                  <c:v>75.5</c:v>
                </c:pt>
                <c:pt idx="17">
                  <c:v>73.3</c:v>
                </c:pt>
                <c:pt idx="18">
                  <c:v>71.099999999999994</c:v>
                </c:pt>
                <c:pt idx="19">
                  <c:v>69</c:v>
                </c:pt>
                <c:pt idx="20">
                  <c:v>66.900000000000006</c:v>
                </c:pt>
                <c:pt idx="21">
                  <c:v>65.099999999999994</c:v>
                </c:pt>
              </c:numCache>
            </c:numRef>
          </c:val>
          <c:smooth val="0"/>
        </c:ser>
        <c:ser>
          <c:idx val="22"/>
          <c:order val="22"/>
          <c:tx>
            <c:strRef>
              <c:f>Data!$A$23</c:f>
              <c:strCache>
                <c:ptCount val="1"/>
                <c:pt idx="0">
                  <c:v>         Zimbabwe</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Data!$B$23:$W$23</c:f>
              <c:numCache>
                <c:formatCode>0.0</c:formatCode>
                <c:ptCount val="22"/>
                <c:pt idx="0">
                  <c:v>94.7</c:v>
                </c:pt>
                <c:pt idx="1">
                  <c:v>104.3</c:v>
                </c:pt>
                <c:pt idx="2">
                  <c:v>105.4</c:v>
                </c:pt>
                <c:pt idx="3">
                  <c:v>106.1</c:v>
                </c:pt>
                <c:pt idx="4">
                  <c:v>107.9</c:v>
                </c:pt>
                <c:pt idx="5">
                  <c:v>103.8</c:v>
                </c:pt>
                <c:pt idx="6">
                  <c:v>96.4</c:v>
                </c:pt>
                <c:pt idx="7">
                  <c:v>90.9</c:v>
                </c:pt>
                <c:pt idx="8">
                  <c:v>84.9</c:v>
                </c:pt>
                <c:pt idx="9">
                  <c:v>82.3</c:v>
                </c:pt>
                <c:pt idx="10">
                  <c:v>81</c:v>
                </c:pt>
                <c:pt idx="11">
                  <c:v>80.400000000000006</c:v>
                </c:pt>
                <c:pt idx="12">
                  <c:v>77.8</c:v>
                </c:pt>
                <c:pt idx="13">
                  <c:v>71.5</c:v>
                </c:pt>
                <c:pt idx="14">
                  <c:v>63.2</c:v>
                </c:pt>
                <c:pt idx="15">
                  <c:v>57.4</c:v>
                </c:pt>
                <c:pt idx="16">
                  <c:v>54.5</c:v>
                </c:pt>
                <c:pt idx="17">
                  <c:v>53.7</c:v>
                </c:pt>
                <c:pt idx="18">
                  <c:v>53.7</c:v>
                </c:pt>
                <c:pt idx="19">
                  <c:v>53.4</c:v>
                </c:pt>
                <c:pt idx="20">
                  <c:v>52.5</c:v>
                </c:pt>
                <c:pt idx="21">
                  <c:v>51.3</c:v>
                </c:pt>
              </c:numCache>
            </c:numRef>
          </c:val>
          <c:smooth val="0"/>
        </c:ser>
        <c:ser>
          <c:idx val="23"/>
          <c:order val="23"/>
          <c:tx>
            <c:strRef>
              <c:f>Data!$A$24</c:f>
              <c:strCache>
                <c:ptCount val="1"/>
                <c:pt idx="0">
                  <c:v>      Middle Africa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Data!$B$24:$W$24</c:f>
              <c:numCache>
                <c:formatCode>0.0</c:formatCode>
                <c:ptCount val="22"/>
                <c:pt idx="0">
                  <c:v>83.2</c:v>
                </c:pt>
                <c:pt idx="1">
                  <c:v>85.4</c:v>
                </c:pt>
                <c:pt idx="2">
                  <c:v>87.6</c:v>
                </c:pt>
                <c:pt idx="3">
                  <c:v>90.2</c:v>
                </c:pt>
                <c:pt idx="4">
                  <c:v>92.4</c:v>
                </c:pt>
                <c:pt idx="5">
                  <c:v>94.5</c:v>
                </c:pt>
                <c:pt idx="6">
                  <c:v>96.5</c:v>
                </c:pt>
                <c:pt idx="7">
                  <c:v>97.6</c:v>
                </c:pt>
                <c:pt idx="8">
                  <c:v>97.4</c:v>
                </c:pt>
                <c:pt idx="9">
                  <c:v>96.9</c:v>
                </c:pt>
                <c:pt idx="10">
                  <c:v>95.7</c:v>
                </c:pt>
                <c:pt idx="11">
                  <c:v>93.6</c:v>
                </c:pt>
                <c:pt idx="12">
                  <c:v>89.9</c:v>
                </c:pt>
                <c:pt idx="13">
                  <c:v>85.4</c:v>
                </c:pt>
                <c:pt idx="14">
                  <c:v>80.8</c:v>
                </c:pt>
                <c:pt idx="15">
                  <c:v>76.5</c:v>
                </c:pt>
                <c:pt idx="16">
                  <c:v>72.400000000000006</c:v>
                </c:pt>
                <c:pt idx="17">
                  <c:v>68.599999999999994</c:v>
                </c:pt>
                <c:pt idx="18">
                  <c:v>65.099999999999994</c:v>
                </c:pt>
                <c:pt idx="19">
                  <c:v>62.1</c:v>
                </c:pt>
                <c:pt idx="20">
                  <c:v>59.7</c:v>
                </c:pt>
                <c:pt idx="21">
                  <c:v>57.7</c:v>
                </c:pt>
              </c:numCache>
            </c:numRef>
          </c:val>
          <c:smooth val="0"/>
        </c:ser>
        <c:ser>
          <c:idx val="24"/>
          <c:order val="24"/>
          <c:tx>
            <c:strRef>
              <c:f>Data!$A$25</c:f>
              <c:strCache>
                <c:ptCount val="1"/>
                <c:pt idx="0">
                  <c:v>         Angola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Data!$B$25:$W$25</c:f>
              <c:numCache>
                <c:formatCode>0.0</c:formatCode>
                <c:ptCount val="22"/>
                <c:pt idx="0">
                  <c:v>88.5</c:v>
                </c:pt>
                <c:pt idx="1">
                  <c:v>94.2</c:v>
                </c:pt>
                <c:pt idx="2">
                  <c:v>94.9</c:v>
                </c:pt>
                <c:pt idx="3">
                  <c:v>96.2</c:v>
                </c:pt>
                <c:pt idx="4">
                  <c:v>98.4</c:v>
                </c:pt>
                <c:pt idx="5">
                  <c:v>100.4</c:v>
                </c:pt>
                <c:pt idx="6">
                  <c:v>101.4</c:v>
                </c:pt>
                <c:pt idx="7">
                  <c:v>100.9</c:v>
                </c:pt>
                <c:pt idx="8">
                  <c:v>100.9</c:v>
                </c:pt>
                <c:pt idx="9">
                  <c:v>101.8</c:v>
                </c:pt>
                <c:pt idx="10">
                  <c:v>102</c:v>
                </c:pt>
                <c:pt idx="11">
                  <c:v>99.9</c:v>
                </c:pt>
                <c:pt idx="12">
                  <c:v>96.3</c:v>
                </c:pt>
                <c:pt idx="13">
                  <c:v>91.8</c:v>
                </c:pt>
                <c:pt idx="14">
                  <c:v>87.5</c:v>
                </c:pt>
                <c:pt idx="15">
                  <c:v>83.2</c:v>
                </c:pt>
                <c:pt idx="16">
                  <c:v>78.7</c:v>
                </c:pt>
                <c:pt idx="17">
                  <c:v>74.2</c:v>
                </c:pt>
                <c:pt idx="18">
                  <c:v>69.900000000000006</c:v>
                </c:pt>
                <c:pt idx="19">
                  <c:v>66.099999999999994</c:v>
                </c:pt>
                <c:pt idx="20">
                  <c:v>62.8</c:v>
                </c:pt>
                <c:pt idx="21">
                  <c:v>60.1</c:v>
                </c:pt>
              </c:numCache>
            </c:numRef>
          </c:val>
          <c:smooth val="0"/>
        </c:ser>
        <c:ser>
          <c:idx val="25"/>
          <c:order val="25"/>
          <c:tx>
            <c:strRef>
              <c:f>Data!$A$26</c:f>
              <c:strCache>
                <c:ptCount val="1"/>
                <c:pt idx="0">
                  <c:v>         Cameroon</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Data!$B$26:$W$26</c:f>
              <c:numCache>
                <c:formatCode>0.0</c:formatCode>
                <c:ptCount val="22"/>
                <c:pt idx="0">
                  <c:v>77.3</c:v>
                </c:pt>
                <c:pt idx="1">
                  <c:v>80.3</c:v>
                </c:pt>
                <c:pt idx="2">
                  <c:v>84.7</c:v>
                </c:pt>
                <c:pt idx="3">
                  <c:v>89.6</c:v>
                </c:pt>
                <c:pt idx="4">
                  <c:v>93.6</c:v>
                </c:pt>
                <c:pt idx="5">
                  <c:v>97.3</c:v>
                </c:pt>
                <c:pt idx="6">
                  <c:v>99.2</c:v>
                </c:pt>
                <c:pt idx="7">
                  <c:v>98.5</c:v>
                </c:pt>
                <c:pt idx="8">
                  <c:v>94.8</c:v>
                </c:pt>
                <c:pt idx="9">
                  <c:v>90.9</c:v>
                </c:pt>
                <c:pt idx="10">
                  <c:v>87.5</c:v>
                </c:pt>
                <c:pt idx="11">
                  <c:v>84.3</c:v>
                </c:pt>
                <c:pt idx="12">
                  <c:v>79.900000000000006</c:v>
                </c:pt>
                <c:pt idx="13">
                  <c:v>74.900000000000006</c:v>
                </c:pt>
                <c:pt idx="14">
                  <c:v>70.2</c:v>
                </c:pt>
                <c:pt idx="15">
                  <c:v>66.3</c:v>
                </c:pt>
                <c:pt idx="16">
                  <c:v>63.2</c:v>
                </c:pt>
                <c:pt idx="17">
                  <c:v>60.6</c:v>
                </c:pt>
                <c:pt idx="18">
                  <c:v>58.7</c:v>
                </c:pt>
                <c:pt idx="19">
                  <c:v>57.2</c:v>
                </c:pt>
                <c:pt idx="20">
                  <c:v>56</c:v>
                </c:pt>
                <c:pt idx="21">
                  <c:v>55</c:v>
                </c:pt>
              </c:numCache>
            </c:numRef>
          </c:val>
          <c:smooth val="0"/>
        </c:ser>
        <c:ser>
          <c:idx val="26"/>
          <c:order val="26"/>
          <c:tx>
            <c:strRef>
              <c:f>Data!$A$27</c:f>
              <c:strCache>
                <c:ptCount val="1"/>
                <c:pt idx="0">
                  <c:v>         Central African Republic</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Data!$B$27:$W$27</c:f>
              <c:numCache>
                <c:formatCode>0.0</c:formatCode>
                <c:ptCount val="22"/>
                <c:pt idx="0">
                  <c:v>74</c:v>
                </c:pt>
                <c:pt idx="1">
                  <c:v>77.900000000000006</c:v>
                </c:pt>
                <c:pt idx="2">
                  <c:v>80.900000000000006</c:v>
                </c:pt>
                <c:pt idx="3">
                  <c:v>84.6</c:v>
                </c:pt>
                <c:pt idx="4">
                  <c:v>86.5</c:v>
                </c:pt>
                <c:pt idx="5">
                  <c:v>86.5</c:v>
                </c:pt>
                <c:pt idx="6">
                  <c:v>89.3</c:v>
                </c:pt>
                <c:pt idx="7">
                  <c:v>87.1</c:v>
                </c:pt>
                <c:pt idx="8">
                  <c:v>85.4</c:v>
                </c:pt>
                <c:pt idx="9">
                  <c:v>84.1</c:v>
                </c:pt>
                <c:pt idx="10">
                  <c:v>79.900000000000006</c:v>
                </c:pt>
                <c:pt idx="11">
                  <c:v>75.2</c:v>
                </c:pt>
                <c:pt idx="12">
                  <c:v>70.900000000000006</c:v>
                </c:pt>
                <c:pt idx="13">
                  <c:v>67.7</c:v>
                </c:pt>
                <c:pt idx="14">
                  <c:v>63.5</c:v>
                </c:pt>
                <c:pt idx="15">
                  <c:v>59.1</c:v>
                </c:pt>
                <c:pt idx="16">
                  <c:v>55.7</c:v>
                </c:pt>
                <c:pt idx="17">
                  <c:v>53.6</c:v>
                </c:pt>
                <c:pt idx="18">
                  <c:v>52.7</c:v>
                </c:pt>
                <c:pt idx="19">
                  <c:v>52.4</c:v>
                </c:pt>
                <c:pt idx="20">
                  <c:v>52.1</c:v>
                </c:pt>
                <c:pt idx="21">
                  <c:v>52.1</c:v>
                </c:pt>
              </c:numCache>
            </c:numRef>
          </c:val>
          <c:smooth val="0"/>
        </c:ser>
        <c:ser>
          <c:idx val="27"/>
          <c:order val="27"/>
          <c:tx>
            <c:strRef>
              <c:f>Data!$A$28</c:f>
              <c:strCache>
                <c:ptCount val="1"/>
                <c:pt idx="0">
                  <c:v>         Chad</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Data!$B$28:$W$28</c:f>
              <c:numCache>
                <c:formatCode>0.0</c:formatCode>
                <c:ptCount val="22"/>
                <c:pt idx="0">
                  <c:v>81</c:v>
                </c:pt>
                <c:pt idx="1">
                  <c:v>85.9</c:v>
                </c:pt>
                <c:pt idx="2">
                  <c:v>86.6</c:v>
                </c:pt>
                <c:pt idx="3">
                  <c:v>89.7</c:v>
                </c:pt>
                <c:pt idx="4">
                  <c:v>94.4</c:v>
                </c:pt>
                <c:pt idx="5">
                  <c:v>99.4</c:v>
                </c:pt>
                <c:pt idx="6">
                  <c:v>102.8</c:v>
                </c:pt>
                <c:pt idx="7">
                  <c:v>105.3</c:v>
                </c:pt>
                <c:pt idx="8">
                  <c:v>107</c:v>
                </c:pt>
                <c:pt idx="9">
                  <c:v>107.3</c:v>
                </c:pt>
                <c:pt idx="10">
                  <c:v>105</c:v>
                </c:pt>
                <c:pt idx="11">
                  <c:v>100.7</c:v>
                </c:pt>
                <c:pt idx="12">
                  <c:v>96.2</c:v>
                </c:pt>
                <c:pt idx="13">
                  <c:v>91.2</c:v>
                </c:pt>
                <c:pt idx="14">
                  <c:v>85.8</c:v>
                </c:pt>
                <c:pt idx="15">
                  <c:v>80.2</c:v>
                </c:pt>
                <c:pt idx="16">
                  <c:v>74.900000000000006</c:v>
                </c:pt>
                <c:pt idx="17">
                  <c:v>70</c:v>
                </c:pt>
                <c:pt idx="18">
                  <c:v>65.900000000000006</c:v>
                </c:pt>
                <c:pt idx="19">
                  <c:v>62.3</c:v>
                </c:pt>
                <c:pt idx="20">
                  <c:v>59.4</c:v>
                </c:pt>
                <c:pt idx="21">
                  <c:v>57.1</c:v>
                </c:pt>
              </c:numCache>
            </c:numRef>
          </c:val>
          <c:smooth val="0"/>
        </c:ser>
        <c:ser>
          <c:idx val="28"/>
          <c:order val="28"/>
          <c:tx>
            <c:strRef>
              <c:f>Data!$A$29</c:f>
              <c:strCache>
                <c:ptCount val="1"/>
                <c:pt idx="0">
                  <c:v>         Congo</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Data!$B$29:$W$29</c:f>
              <c:numCache>
                <c:formatCode>0.0</c:formatCode>
                <c:ptCount val="22"/>
                <c:pt idx="0">
                  <c:v>81.900000000000006</c:v>
                </c:pt>
                <c:pt idx="1">
                  <c:v>86.1</c:v>
                </c:pt>
                <c:pt idx="2">
                  <c:v>89.9</c:v>
                </c:pt>
                <c:pt idx="3">
                  <c:v>92.6</c:v>
                </c:pt>
                <c:pt idx="4">
                  <c:v>94.8</c:v>
                </c:pt>
                <c:pt idx="5">
                  <c:v>93.6</c:v>
                </c:pt>
                <c:pt idx="6">
                  <c:v>90.1</c:v>
                </c:pt>
                <c:pt idx="7">
                  <c:v>85.6</c:v>
                </c:pt>
                <c:pt idx="8">
                  <c:v>82.9</c:v>
                </c:pt>
                <c:pt idx="9">
                  <c:v>83.8</c:v>
                </c:pt>
                <c:pt idx="10">
                  <c:v>84.2</c:v>
                </c:pt>
                <c:pt idx="11">
                  <c:v>86.2</c:v>
                </c:pt>
                <c:pt idx="12">
                  <c:v>84.1</c:v>
                </c:pt>
                <c:pt idx="13">
                  <c:v>79.8</c:v>
                </c:pt>
                <c:pt idx="14">
                  <c:v>75.3</c:v>
                </c:pt>
                <c:pt idx="15">
                  <c:v>72.8</c:v>
                </c:pt>
                <c:pt idx="16">
                  <c:v>71.099999999999994</c:v>
                </c:pt>
                <c:pt idx="17">
                  <c:v>69.2</c:v>
                </c:pt>
                <c:pt idx="18">
                  <c:v>66.7</c:v>
                </c:pt>
                <c:pt idx="19">
                  <c:v>63.9</c:v>
                </c:pt>
                <c:pt idx="20">
                  <c:v>61.6</c:v>
                </c:pt>
                <c:pt idx="21">
                  <c:v>60</c:v>
                </c:pt>
              </c:numCache>
            </c:numRef>
          </c:val>
          <c:smooth val="0"/>
        </c:ser>
        <c:ser>
          <c:idx val="29"/>
          <c:order val="29"/>
          <c:tx>
            <c:strRef>
              <c:f>Data!$A$30</c:f>
              <c:strCache>
                <c:ptCount val="1"/>
                <c:pt idx="0">
                  <c:v>         Democratic Republic of the Congo</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Data!$B$30:$W$30</c:f>
              <c:numCache>
                <c:formatCode>0.0</c:formatCode>
                <c:ptCount val="22"/>
                <c:pt idx="0">
                  <c:v>86.2</c:v>
                </c:pt>
                <c:pt idx="1">
                  <c:v>86</c:v>
                </c:pt>
                <c:pt idx="2">
                  <c:v>87.8</c:v>
                </c:pt>
                <c:pt idx="3">
                  <c:v>89.4</c:v>
                </c:pt>
                <c:pt idx="4">
                  <c:v>90.5</c:v>
                </c:pt>
                <c:pt idx="5">
                  <c:v>92.2</c:v>
                </c:pt>
                <c:pt idx="6">
                  <c:v>94.5</c:v>
                </c:pt>
                <c:pt idx="7">
                  <c:v>97.1</c:v>
                </c:pt>
                <c:pt idx="8">
                  <c:v>97.9</c:v>
                </c:pt>
                <c:pt idx="9">
                  <c:v>98.1</c:v>
                </c:pt>
                <c:pt idx="10">
                  <c:v>97.6</c:v>
                </c:pt>
                <c:pt idx="11">
                  <c:v>95.9</c:v>
                </c:pt>
                <c:pt idx="12">
                  <c:v>92.1</c:v>
                </c:pt>
                <c:pt idx="13">
                  <c:v>87.5</c:v>
                </c:pt>
                <c:pt idx="14">
                  <c:v>82.8</c:v>
                </c:pt>
                <c:pt idx="15">
                  <c:v>78.3</c:v>
                </c:pt>
                <c:pt idx="16">
                  <c:v>73.900000000000006</c:v>
                </c:pt>
                <c:pt idx="17">
                  <c:v>69.7</c:v>
                </c:pt>
                <c:pt idx="18">
                  <c:v>65.900000000000006</c:v>
                </c:pt>
                <c:pt idx="19">
                  <c:v>62.6</c:v>
                </c:pt>
                <c:pt idx="20">
                  <c:v>60</c:v>
                </c:pt>
                <c:pt idx="21">
                  <c:v>57.8</c:v>
                </c:pt>
              </c:numCache>
            </c:numRef>
          </c:val>
          <c:smooth val="0"/>
        </c:ser>
        <c:ser>
          <c:idx val="30"/>
          <c:order val="30"/>
          <c:tx>
            <c:strRef>
              <c:f>Data!$A$31</c:f>
              <c:strCache>
                <c:ptCount val="1"/>
                <c:pt idx="0">
                  <c:v>         Equatorial Guinea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Data!$B$31:$W$31</c:f>
              <c:numCache>
                <c:formatCode>0.0</c:formatCode>
                <c:ptCount val="22"/>
                <c:pt idx="0">
                  <c:v>72.599999999999994</c:v>
                </c:pt>
                <c:pt idx="1">
                  <c:v>75.900000000000006</c:v>
                </c:pt>
                <c:pt idx="2">
                  <c:v>76.3</c:v>
                </c:pt>
                <c:pt idx="3">
                  <c:v>100.7</c:v>
                </c:pt>
                <c:pt idx="4">
                  <c:v>98.9</c:v>
                </c:pt>
                <c:pt idx="5">
                  <c:v>66</c:v>
                </c:pt>
                <c:pt idx="6">
                  <c:v>73.599999999999994</c:v>
                </c:pt>
                <c:pt idx="7">
                  <c:v>85.9</c:v>
                </c:pt>
                <c:pt idx="8">
                  <c:v>87.5</c:v>
                </c:pt>
                <c:pt idx="9">
                  <c:v>80.2</c:v>
                </c:pt>
                <c:pt idx="10">
                  <c:v>75.5</c:v>
                </c:pt>
                <c:pt idx="11">
                  <c:v>72.900000000000006</c:v>
                </c:pt>
                <c:pt idx="12">
                  <c:v>72.599999999999994</c:v>
                </c:pt>
                <c:pt idx="13">
                  <c:v>72.400000000000006</c:v>
                </c:pt>
                <c:pt idx="14">
                  <c:v>70.8</c:v>
                </c:pt>
                <c:pt idx="15">
                  <c:v>67.400000000000006</c:v>
                </c:pt>
                <c:pt idx="16">
                  <c:v>62.9</c:v>
                </c:pt>
                <c:pt idx="17">
                  <c:v>58.3</c:v>
                </c:pt>
                <c:pt idx="18">
                  <c:v>55.3</c:v>
                </c:pt>
                <c:pt idx="19">
                  <c:v>53.8</c:v>
                </c:pt>
                <c:pt idx="20">
                  <c:v>52.8</c:v>
                </c:pt>
                <c:pt idx="21">
                  <c:v>52</c:v>
                </c:pt>
              </c:numCache>
            </c:numRef>
          </c:val>
          <c:smooth val="0"/>
        </c:ser>
        <c:ser>
          <c:idx val="31"/>
          <c:order val="31"/>
          <c:tx>
            <c:strRef>
              <c:f>Data!$A$32</c:f>
              <c:strCache>
                <c:ptCount val="1"/>
                <c:pt idx="0">
                  <c:v>         Gabon</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Data!$B$32:$W$32</c:f>
              <c:numCache>
                <c:formatCode>0.0</c:formatCode>
                <c:ptCount val="22"/>
                <c:pt idx="0">
                  <c:v>61.6</c:v>
                </c:pt>
                <c:pt idx="1">
                  <c:v>64.599999999999994</c:v>
                </c:pt>
                <c:pt idx="2">
                  <c:v>68.900000000000006</c:v>
                </c:pt>
                <c:pt idx="3">
                  <c:v>76.8</c:v>
                </c:pt>
                <c:pt idx="4">
                  <c:v>83.2</c:v>
                </c:pt>
                <c:pt idx="5">
                  <c:v>87.8</c:v>
                </c:pt>
                <c:pt idx="6">
                  <c:v>90.7</c:v>
                </c:pt>
                <c:pt idx="7">
                  <c:v>91</c:v>
                </c:pt>
                <c:pt idx="8">
                  <c:v>87.1</c:v>
                </c:pt>
                <c:pt idx="9">
                  <c:v>81.3</c:v>
                </c:pt>
                <c:pt idx="10">
                  <c:v>76.2</c:v>
                </c:pt>
                <c:pt idx="11">
                  <c:v>73.099999999999994</c:v>
                </c:pt>
                <c:pt idx="12">
                  <c:v>70</c:v>
                </c:pt>
                <c:pt idx="13">
                  <c:v>66.099999999999994</c:v>
                </c:pt>
                <c:pt idx="14">
                  <c:v>61.5</c:v>
                </c:pt>
                <c:pt idx="15">
                  <c:v>58.2</c:v>
                </c:pt>
                <c:pt idx="16">
                  <c:v>55.8</c:v>
                </c:pt>
                <c:pt idx="17">
                  <c:v>54.3</c:v>
                </c:pt>
                <c:pt idx="18">
                  <c:v>53.7</c:v>
                </c:pt>
                <c:pt idx="19">
                  <c:v>53.7</c:v>
                </c:pt>
                <c:pt idx="20">
                  <c:v>53.7</c:v>
                </c:pt>
                <c:pt idx="21">
                  <c:v>53.7</c:v>
                </c:pt>
              </c:numCache>
            </c:numRef>
          </c:val>
          <c:smooth val="0"/>
        </c:ser>
        <c:ser>
          <c:idx val="32"/>
          <c:order val="32"/>
          <c:tx>
            <c:strRef>
              <c:f>Data!$A$33</c:f>
              <c:strCache>
                <c:ptCount val="1"/>
                <c:pt idx="0">
                  <c:v>         Sao Tome and Principe</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Data!$B$33:$W$33</c:f>
              <c:numCache>
                <c:formatCode>0.0</c:formatCode>
                <c:ptCount val="22"/>
                <c:pt idx="0">
                  <c:v>58.3</c:v>
                </c:pt>
                <c:pt idx="1">
                  <c:v>77.7</c:v>
                </c:pt>
                <c:pt idx="2">
                  <c:v>108.4</c:v>
                </c:pt>
                <c:pt idx="3">
                  <c:v>106.1</c:v>
                </c:pt>
                <c:pt idx="4">
                  <c:v>108.5</c:v>
                </c:pt>
                <c:pt idx="5">
                  <c:v>109.5</c:v>
                </c:pt>
                <c:pt idx="6">
                  <c:v>110.1</c:v>
                </c:pt>
                <c:pt idx="7">
                  <c:v>100.6</c:v>
                </c:pt>
                <c:pt idx="8">
                  <c:v>96.9</c:v>
                </c:pt>
                <c:pt idx="9">
                  <c:v>91.8</c:v>
                </c:pt>
                <c:pt idx="10">
                  <c:v>88.7</c:v>
                </c:pt>
                <c:pt idx="11">
                  <c:v>84.2</c:v>
                </c:pt>
                <c:pt idx="12">
                  <c:v>77.7</c:v>
                </c:pt>
                <c:pt idx="13">
                  <c:v>72.099999999999994</c:v>
                </c:pt>
                <c:pt idx="14">
                  <c:v>67.599999999999994</c:v>
                </c:pt>
                <c:pt idx="15">
                  <c:v>64.7</c:v>
                </c:pt>
                <c:pt idx="16">
                  <c:v>62.5</c:v>
                </c:pt>
                <c:pt idx="17">
                  <c:v>62.2</c:v>
                </c:pt>
                <c:pt idx="18">
                  <c:v>60</c:v>
                </c:pt>
                <c:pt idx="19">
                  <c:v>58.7</c:v>
                </c:pt>
                <c:pt idx="20">
                  <c:v>56.6</c:v>
                </c:pt>
                <c:pt idx="21">
                  <c:v>55.3</c:v>
                </c:pt>
              </c:numCache>
            </c:numRef>
          </c:val>
          <c:smooth val="0"/>
        </c:ser>
        <c:ser>
          <c:idx val="33"/>
          <c:order val="33"/>
          <c:tx>
            <c:strRef>
              <c:f>Data!$A$34</c:f>
              <c:strCache>
                <c:ptCount val="1"/>
                <c:pt idx="0">
                  <c:v>      Northern Africa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Data!$B$34:$W$34</c:f>
              <c:numCache>
                <c:formatCode>0.0</c:formatCode>
                <c:ptCount val="22"/>
                <c:pt idx="0">
                  <c:v>88</c:v>
                </c:pt>
                <c:pt idx="1">
                  <c:v>93</c:v>
                </c:pt>
                <c:pt idx="2">
                  <c:v>93.4</c:v>
                </c:pt>
                <c:pt idx="3">
                  <c:v>91</c:v>
                </c:pt>
                <c:pt idx="4">
                  <c:v>88.2</c:v>
                </c:pt>
                <c:pt idx="5">
                  <c:v>86.2</c:v>
                </c:pt>
                <c:pt idx="6">
                  <c:v>84</c:v>
                </c:pt>
                <c:pt idx="7">
                  <c:v>78.099999999999994</c:v>
                </c:pt>
                <c:pt idx="8">
                  <c:v>69.2</c:v>
                </c:pt>
                <c:pt idx="9">
                  <c:v>61.4</c:v>
                </c:pt>
                <c:pt idx="10">
                  <c:v>58</c:v>
                </c:pt>
                <c:pt idx="11">
                  <c:v>59.7</c:v>
                </c:pt>
                <c:pt idx="12">
                  <c:v>60.8</c:v>
                </c:pt>
                <c:pt idx="13">
                  <c:v>59.8</c:v>
                </c:pt>
                <c:pt idx="14">
                  <c:v>56.1</c:v>
                </c:pt>
                <c:pt idx="15">
                  <c:v>54</c:v>
                </c:pt>
                <c:pt idx="16">
                  <c:v>53.7</c:v>
                </c:pt>
                <c:pt idx="17">
                  <c:v>55</c:v>
                </c:pt>
                <c:pt idx="18">
                  <c:v>56.8</c:v>
                </c:pt>
                <c:pt idx="19">
                  <c:v>58</c:v>
                </c:pt>
                <c:pt idx="20">
                  <c:v>58</c:v>
                </c:pt>
                <c:pt idx="21">
                  <c:v>57.1</c:v>
                </c:pt>
              </c:numCache>
            </c:numRef>
          </c:val>
          <c:smooth val="0"/>
        </c:ser>
        <c:ser>
          <c:idx val="34"/>
          <c:order val="34"/>
          <c:tx>
            <c:strRef>
              <c:f>Data!$A$35</c:f>
              <c:strCache>
                <c:ptCount val="1"/>
                <c:pt idx="0">
                  <c:v>         Algeria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Data!$B$35:$W$35</c:f>
              <c:numCache>
                <c:formatCode>0.0</c:formatCode>
                <c:ptCount val="22"/>
                <c:pt idx="0">
                  <c:v>91.4</c:v>
                </c:pt>
                <c:pt idx="1">
                  <c:v>102.7</c:v>
                </c:pt>
                <c:pt idx="2">
                  <c:v>101.5</c:v>
                </c:pt>
                <c:pt idx="3">
                  <c:v>101.3</c:v>
                </c:pt>
                <c:pt idx="4">
                  <c:v>98.9</c:v>
                </c:pt>
                <c:pt idx="5">
                  <c:v>95.1</c:v>
                </c:pt>
                <c:pt idx="6">
                  <c:v>87.7</c:v>
                </c:pt>
                <c:pt idx="7">
                  <c:v>76.5</c:v>
                </c:pt>
                <c:pt idx="8">
                  <c:v>62.9</c:v>
                </c:pt>
                <c:pt idx="9">
                  <c:v>51.7</c:v>
                </c:pt>
                <c:pt idx="10">
                  <c:v>48.7</c:v>
                </c:pt>
                <c:pt idx="11">
                  <c:v>52.6</c:v>
                </c:pt>
                <c:pt idx="12">
                  <c:v>57.3</c:v>
                </c:pt>
                <c:pt idx="13">
                  <c:v>55.9</c:v>
                </c:pt>
                <c:pt idx="14">
                  <c:v>51.1</c:v>
                </c:pt>
                <c:pt idx="15">
                  <c:v>48.6</c:v>
                </c:pt>
                <c:pt idx="16">
                  <c:v>48.9</c:v>
                </c:pt>
                <c:pt idx="17">
                  <c:v>52.5</c:v>
                </c:pt>
                <c:pt idx="18">
                  <c:v>58.2</c:v>
                </c:pt>
                <c:pt idx="19">
                  <c:v>63.1</c:v>
                </c:pt>
                <c:pt idx="20">
                  <c:v>65.099999999999994</c:v>
                </c:pt>
                <c:pt idx="21">
                  <c:v>63.2</c:v>
                </c:pt>
              </c:numCache>
            </c:numRef>
          </c:val>
          <c:smooth val="0"/>
        </c:ser>
        <c:ser>
          <c:idx val="35"/>
          <c:order val="35"/>
          <c:tx>
            <c:strRef>
              <c:f>Data!$A$36</c:f>
              <c:strCache>
                <c:ptCount val="1"/>
                <c:pt idx="0">
                  <c:v>         Egypt</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Data!$B$36:$W$36</c:f>
              <c:numCache>
                <c:formatCode>0.0</c:formatCode>
                <c:ptCount val="22"/>
                <c:pt idx="0">
                  <c:v>84.1</c:v>
                </c:pt>
                <c:pt idx="1">
                  <c:v>84</c:v>
                </c:pt>
                <c:pt idx="2">
                  <c:v>84.2</c:v>
                </c:pt>
                <c:pt idx="3">
                  <c:v>81.400000000000006</c:v>
                </c:pt>
                <c:pt idx="4">
                  <c:v>80.599999999999994</c:v>
                </c:pt>
                <c:pt idx="5">
                  <c:v>81.8</c:v>
                </c:pt>
                <c:pt idx="6">
                  <c:v>84.1</c:v>
                </c:pt>
                <c:pt idx="7">
                  <c:v>80.099999999999994</c:v>
                </c:pt>
                <c:pt idx="8">
                  <c:v>70.7</c:v>
                </c:pt>
                <c:pt idx="9">
                  <c:v>61.6</c:v>
                </c:pt>
                <c:pt idx="10">
                  <c:v>58.4</c:v>
                </c:pt>
                <c:pt idx="11">
                  <c:v>62.3</c:v>
                </c:pt>
                <c:pt idx="12">
                  <c:v>63.3</c:v>
                </c:pt>
                <c:pt idx="13">
                  <c:v>62.5</c:v>
                </c:pt>
                <c:pt idx="14">
                  <c:v>57.1</c:v>
                </c:pt>
                <c:pt idx="15">
                  <c:v>54.3</c:v>
                </c:pt>
                <c:pt idx="16">
                  <c:v>53.9</c:v>
                </c:pt>
                <c:pt idx="17">
                  <c:v>55.2</c:v>
                </c:pt>
                <c:pt idx="18">
                  <c:v>56.5</c:v>
                </c:pt>
                <c:pt idx="19">
                  <c:v>57</c:v>
                </c:pt>
                <c:pt idx="20">
                  <c:v>56</c:v>
                </c:pt>
                <c:pt idx="21">
                  <c:v>54.7</c:v>
                </c:pt>
              </c:numCache>
            </c:numRef>
          </c:val>
          <c:smooth val="0"/>
        </c:ser>
        <c:ser>
          <c:idx val="36"/>
          <c:order val="36"/>
          <c:tx>
            <c:strRef>
              <c:f>Data!$A$37</c:f>
              <c:strCache>
                <c:ptCount val="1"/>
                <c:pt idx="0">
                  <c:v>         Libya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Data!$B$37:$W$37</c:f>
              <c:numCache>
                <c:formatCode>0.0</c:formatCode>
                <c:ptCount val="22"/>
                <c:pt idx="0">
                  <c:v>83.9</c:v>
                </c:pt>
                <c:pt idx="1">
                  <c:v>89.3</c:v>
                </c:pt>
                <c:pt idx="2">
                  <c:v>97.1</c:v>
                </c:pt>
                <c:pt idx="3">
                  <c:v>103.3</c:v>
                </c:pt>
                <c:pt idx="4">
                  <c:v>102.6</c:v>
                </c:pt>
                <c:pt idx="5">
                  <c:v>90.9</c:v>
                </c:pt>
                <c:pt idx="6">
                  <c:v>81.3</c:v>
                </c:pt>
                <c:pt idx="7">
                  <c:v>68.7</c:v>
                </c:pt>
                <c:pt idx="8">
                  <c:v>58</c:v>
                </c:pt>
                <c:pt idx="9">
                  <c:v>50.2</c:v>
                </c:pt>
                <c:pt idx="10">
                  <c:v>49.4</c:v>
                </c:pt>
                <c:pt idx="11">
                  <c:v>52.4</c:v>
                </c:pt>
                <c:pt idx="12">
                  <c:v>49.9</c:v>
                </c:pt>
                <c:pt idx="13">
                  <c:v>45.3</c:v>
                </c:pt>
                <c:pt idx="14">
                  <c:v>42.3</c:v>
                </c:pt>
                <c:pt idx="15">
                  <c:v>42.8</c:v>
                </c:pt>
                <c:pt idx="16">
                  <c:v>46</c:v>
                </c:pt>
                <c:pt idx="17">
                  <c:v>50.3</c:v>
                </c:pt>
                <c:pt idx="18">
                  <c:v>53.5</c:v>
                </c:pt>
                <c:pt idx="19">
                  <c:v>55</c:v>
                </c:pt>
                <c:pt idx="20">
                  <c:v>54.2</c:v>
                </c:pt>
                <c:pt idx="21">
                  <c:v>54.1</c:v>
                </c:pt>
              </c:numCache>
            </c:numRef>
          </c:val>
          <c:smooth val="0"/>
        </c:ser>
        <c:ser>
          <c:idx val="37"/>
          <c:order val="37"/>
          <c:tx>
            <c:strRef>
              <c:f>Data!$A$38</c:f>
              <c:strCache>
                <c:ptCount val="1"/>
                <c:pt idx="0">
                  <c:v>         Morocco</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Data!$B$38:$W$38</c:f>
              <c:numCache>
                <c:formatCode>0.0</c:formatCode>
                <c:ptCount val="22"/>
                <c:pt idx="0">
                  <c:v>91.2</c:v>
                </c:pt>
                <c:pt idx="1">
                  <c:v>104.1</c:v>
                </c:pt>
                <c:pt idx="2">
                  <c:v>104.7</c:v>
                </c:pt>
                <c:pt idx="3">
                  <c:v>97.7</c:v>
                </c:pt>
                <c:pt idx="4">
                  <c:v>87.4</c:v>
                </c:pt>
                <c:pt idx="5">
                  <c:v>81.7</c:v>
                </c:pt>
                <c:pt idx="6">
                  <c:v>77.2</c:v>
                </c:pt>
                <c:pt idx="7">
                  <c:v>71.8</c:v>
                </c:pt>
                <c:pt idx="8">
                  <c:v>63.4</c:v>
                </c:pt>
                <c:pt idx="9">
                  <c:v>56.7</c:v>
                </c:pt>
                <c:pt idx="10">
                  <c:v>51.8</c:v>
                </c:pt>
                <c:pt idx="11">
                  <c:v>50.1</c:v>
                </c:pt>
                <c:pt idx="12">
                  <c:v>51.5</c:v>
                </c:pt>
                <c:pt idx="13">
                  <c:v>52.4</c:v>
                </c:pt>
                <c:pt idx="14">
                  <c:v>51.6</c:v>
                </c:pt>
                <c:pt idx="15">
                  <c:v>50.9</c:v>
                </c:pt>
                <c:pt idx="16">
                  <c:v>51</c:v>
                </c:pt>
                <c:pt idx="17">
                  <c:v>52.8</c:v>
                </c:pt>
                <c:pt idx="18">
                  <c:v>56.5</c:v>
                </c:pt>
                <c:pt idx="19">
                  <c:v>60.1</c:v>
                </c:pt>
                <c:pt idx="20">
                  <c:v>63.5</c:v>
                </c:pt>
                <c:pt idx="21">
                  <c:v>65.099999999999994</c:v>
                </c:pt>
              </c:numCache>
            </c:numRef>
          </c:val>
          <c:smooth val="0"/>
        </c:ser>
        <c:ser>
          <c:idx val="38"/>
          <c:order val="38"/>
          <c:tx>
            <c:strRef>
              <c:f>Data!$A$39</c:f>
              <c:strCache>
                <c:ptCount val="1"/>
                <c:pt idx="0">
                  <c:v>         Sudan</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Data!$B$39:$W$39</c:f>
              <c:numCache>
                <c:formatCode>0.0</c:formatCode>
                <c:ptCount val="22"/>
                <c:pt idx="0">
                  <c:v>92.7</c:v>
                </c:pt>
                <c:pt idx="1">
                  <c:v>94.4</c:v>
                </c:pt>
                <c:pt idx="2">
                  <c:v>96.5</c:v>
                </c:pt>
                <c:pt idx="3">
                  <c:v>98.8</c:v>
                </c:pt>
                <c:pt idx="4">
                  <c:v>99.6</c:v>
                </c:pt>
                <c:pt idx="5">
                  <c:v>97.8</c:v>
                </c:pt>
                <c:pt idx="6">
                  <c:v>93.8</c:v>
                </c:pt>
                <c:pt idx="7">
                  <c:v>90.2</c:v>
                </c:pt>
                <c:pt idx="8">
                  <c:v>87.7</c:v>
                </c:pt>
                <c:pt idx="9">
                  <c:v>86</c:v>
                </c:pt>
                <c:pt idx="10">
                  <c:v>82.5</c:v>
                </c:pt>
                <c:pt idx="11">
                  <c:v>78</c:v>
                </c:pt>
                <c:pt idx="12">
                  <c:v>73.099999999999994</c:v>
                </c:pt>
                <c:pt idx="13">
                  <c:v>69.099999999999994</c:v>
                </c:pt>
                <c:pt idx="14">
                  <c:v>66</c:v>
                </c:pt>
                <c:pt idx="15">
                  <c:v>63.4</c:v>
                </c:pt>
                <c:pt idx="16">
                  <c:v>61</c:v>
                </c:pt>
                <c:pt idx="17">
                  <c:v>58.8</c:v>
                </c:pt>
                <c:pt idx="18">
                  <c:v>56.8</c:v>
                </c:pt>
                <c:pt idx="19">
                  <c:v>55.2</c:v>
                </c:pt>
                <c:pt idx="20">
                  <c:v>54.2</c:v>
                </c:pt>
                <c:pt idx="21">
                  <c:v>53.5</c:v>
                </c:pt>
              </c:numCache>
            </c:numRef>
          </c:val>
          <c:smooth val="0"/>
        </c:ser>
        <c:ser>
          <c:idx val="39"/>
          <c:order val="39"/>
          <c:tx>
            <c:strRef>
              <c:f>Data!$A$40</c:f>
              <c:strCache>
                <c:ptCount val="1"/>
                <c:pt idx="0">
                  <c:v>         Tunisia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Data!$B$40:$W$40</c:f>
              <c:numCache>
                <c:formatCode>0.0</c:formatCode>
                <c:ptCount val="22"/>
                <c:pt idx="0">
                  <c:v>89.4</c:v>
                </c:pt>
                <c:pt idx="1">
                  <c:v>98.3</c:v>
                </c:pt>
                <c:pt idx="2">
                  <c:v>96</c:v>
                </c:pt>
                <c:pt idx="3">
                  <c:v>89.8</c:v>
                </c:pt>
                <c:pt idx="4">
                  <c:v>83.9</c:v>
                </c:pt>
                <c:pt idx="5">
                  <c:v>77.599999999999994</c:v>
                </c:pt>
                <c:pt idx="6">
                  <c:v>72.599999999999994</c:v>
                </c:pt>
                <c:pt idx="7">
                  <c:v>64.900000000000006</c:v>
                </c:pt>
                <c:pt idx="8">
                  <c:v>56.9</c:v>
                </c:pt>
                <c:pt idx="9">
                  <c:v>49</c:v>
                </c:pt>
                <c:pt idx="10">
                  <c:v>44.5</c:v>
                </c:pt>
                <c:pt idx="11">
                  <c:v>44.8</c:v>
                </c:pt>
                <c:pt idx="12">
                  <c:v>48</c:v>
                </c:pt>
                <c:pt idx="13">
                  <c:v>50.2</c:v>
                </c:pt>
                <c:pt idx="14">
                  <c:v>50.1</c:v>
                </c:pt>
                <c:pt idx="15">
                  <c:v>50.1</c:v>
                </c:pt>
                <c:pt idx="16">
                  <c:v>50.5</c:v>
                </c:pt>
                <c:pt idx="17">
                  <c:v>53.5</c:v>
                </c:pt>
                <c:pt idx="18">
                  <c:v>58.7</c:v>
                </c:pt>
                <c:pt idx="19">
                  <c:v>64.2</c:v>
                </c:pt>
                <c:pt idx="20">
                  <c:v>66.599999999999994</c:v>
                </c:pt>
                <c:pt idx="21">
                  <c:v>66.099999999999994</c:v>
                </c:pt>
              </c:numCache>
            </c:numRef>
          </c:val>
          <c:smooth val="0"/>
        </c:ser>
        <c:ser>
          <c:idx val="40"/>
          <c:order val="40"/>
          <c:tx>
            <c:strRef>
              <c:f>Data!#REF!</c:f>
              <c:strCache>
                <c:ptCount val="1"/>
                <c:pt idx="0">
                  <c:v>#REF!</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Data!#REF!</c:f>
              <c:numCache>
                <c:formatCode>General</c:formatCode>
                <c:ptCount val="1"/>
                <c:pt idx="0">
                  <c:v>1</c:v>
                </c:pt>
              </c:numCache>
            </c:numRef>
          </c:val>
          <c:smooth val="0"/>
        </c:ser>
        <c:ser>
          <c:idx val="41"/>
          <c:order val="41"/>
          <c:tx>
            <c:strRef>
              <c:f>Data!$A$41</c:f>
              <c:strCache>
                <c:ptCount val="1"/>
                <c:pt idx="0">
                  <c:v>      Southern Africa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Data!$B$41:$W$41</c:f>
              <c:numCache>
                <c:formatCode>0.0</c:formatCode>
                <c:ptCount val="22"/>
                <c:pt idx="0">
                  <c:v>82.2</c:v>
                </c:pt>
                <c:pt idx="1">
                  <c:v>85.4</c:v>
                </c:pt>
                <c:pt idx="2">
                  <c:v>84.8</c:v>
                </c:pt>
                <c:pt idx="3">
                  <c:v>83.7</c:v>
                </c:pt>
                <c:pt idx="4">
                  <c:v>82.6</c:v>
                </c:pt>
                <c:pt idx="5">
                  <c:v>79.599999999999994</c:v>
                </c:pt>
                <c:pt idx="6">
                  <c:v>75</c:v>
                </c:pt>
                <c:pt idx="7">
                  <c:v>67.400000000000006</c:v>
                </c:pt>
                <c:pt idx="8">
                  <c:v>65.400000000000006</c:v>
                </c:pt>
                <c:pt idx="9">
                  <c:v>60.8</c:v>
                </c:pt>
                <c:pt idx="10">
                  <c:v>57.6</c:v>
                </c:pt>
                <c:pt idx="11">
                  <c:v>53.6</c:v>
                </c:pt>
                <c:pt idx="12">
                  <c:v>52.6</c:v>
                </c:pt>
                <c:pt idx="13">
                  <c:v>50.7</c:v>
                </c:pt>
                <c:pt idx="14">
                  <c:v>49.3</c:v>
                </c:pt>
                <c:pt idx="15">
                  <c:v>47.6</c:v>
                </c:pt>
                <c:pt idx="16">
                  <c:v>46.5</c:v>
                </c:pt>
                <c:pt idx="17">
                  <c:v>45.8</c:v>
                </c:pt>
                <c:pt idx="18">
                  <c:v>46.6</c:v>
                </c:pt>
                <c:pt idx="19">
                  <c:v>48.1</c:v>
                </c:pt>
                <c:pt idx="20">
                  <c:v>49.4</c:v>
                </c:pt>
                <c:pt idx="21">
                  <c:v>50.6</c:v>
                </c:pt>
              </c:numCache>
            </c:numRef>
          </c:val>
          <c:smooth val="0"/>
        </c:ser>
        <c:ser>
          <c:idx val="42"/>
          <c:order val="42"/>
          <c:tx>
            <c:strRef>
              <c:f>Data!$A$42</c:f>
              <c:strCache>
                <c:ptCount val="1"/>
                <c:pt idx="0">
                  <c:v>         Botswana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Data!$B$42:$W$42</c:f>
              <c:numCache>
                <c:formatCode>0.0</c:formatCode>
                <c:ptCount val="22"/>
                <c:pt idx="0">
                  <c:v>98.3</c:v>
                </c:pt>
                <c:pt idx="1">
                  <c:v>107.7</c:v>
                </c:pt>
                <c:pt idx="2">
                  <c:v>104.5</c:v>
                </c:pt>
                <c:pt idx="3">
                  <c:v>99.6</c:v>
                </c:pt>
                <c:pt idx="4">
                  <c:v>96</c:v>
                </c:pt>
                <c:pt idx="5">
                  <c:v>95.2</c:v>
                </c:pt>
                <c:pt idx="6">
                  <c:v>90</c:v>
                </c:pt>
                <c:pt idx="7">
                  <c:v>79.2</c:v>
                </c:pt>
                <c:pt idx="8">
                  <c:v>69.8</c:v>
                </c:pt>
                <c:pt idx="9">
                  <c:v>63.1</c:v>
                </c:pt>
                <c:pt idx="10">
                  <c:v>57.6</c:v>
                </c:pt>
                <c:pt idx="11">
                  <c:v>55.3</c:v>
                </c:pt>
                <c:pt idx="12">
                  <c:v>54.6</c:v>
                </c:pt>
                <c:pt idx="13">
                  <c:v>52.7</c:v>
                </c:pt>
                <c:pt idx="14">
                  <c:v>48.6</c:v>
                </c:pt>
                <c:pt idx="15">
                  <c:v>45.6</c:v>
                </c:pt>
                <c:pt idx="16">
                  <c:v>44.5</c:v>
                </c:pt>
                <c:pt idx="17">
                  <c:v>45.5</c:v>
                </c:pt>
                <c:pt idx="18">
                  <c:v>47.9</c:v>
                </c:pt>
                <c:pt idx="19">
                  <c:v>50</c:v>
                </c:pt>
                <c:pt idx="20">
                  <c:v>51.2</c:v>
                </c:pt>
                <c:pt idx="21">
                  <c:v>51.7</c:v>
                </c:pt>
              </c:numCache>
            </c:numRef>
          </c:val>
          <c:smooth val="0"/>
        </c:ser>
        <c:ser>
          <c:idx val="43"/>
          <c:order val="43"/>
          <c:tx>
            <c:strRef>
              <c:f>Data!$A$43</c:f>
              <c:strCache>
                <c:ptCount val="1"/>
                <c:pt idx="0">
                  <c:v>         Lesotho</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Data!$B$43:$W$43</c:f>
              <c:numCache>
                <c:formatCode>0.0</c:formatCode>
                <c:ptCount val="22"/>
                <c:pt idx="0">
                  <c:v>89.8</c:v>
                </c:pt>
                <c:pt idx="1">
                  <c:v>91.4</c:v>
                </c:pt>
                <c:pt idx="2">
                  <c:v>93.1</c:v>
                </c:pt>
                <c:pt idx="3">
                  <c:v>94.8</c:v>
                </c:pt>
                <c:pt idx="4">
                  <c:v>93.8</c:v>
                </c:pt>
                <c:pt idx="5">
                  <c:v>94.7</c:v>
                </c:pt>
                <c:pt idx="6">
                  <c:v>92.9</c:v>
                </c:pt>
                <c:pt idx="7">
                  <c:v>86.6</c:v>
                </c:pt>
                <c:pt idx="8">
                  <c:v>84.3</c:v>
                </c:pt>
                <c:pt idx="9">
                  <c:v>79.5</c:v>
                </c:pt>
                <c:pt idx="10">
                  <c:v>72.3</c:v>
                </c:pt>
                <c:pt idx="11">
                  <c:v>67.3</c:v>
                </c:pt>
                <c:pt idx="12">
                  <c:v>66.099999999999994</c:v>
                </c:pt>
                <c:pt idx="13">
                  <c:v>64.400000000000006</c:v>
                </c:pt>
                <c:pt idx="14">
                  <c:v>59.4</c:v>
                </c:pt>
                <c:pt idx="15">
                  <c:v>54.1</c:v>
                </c:pt>
                <c:pt idx="16">
                  <c:v>50.5</c:v>
                </c:pt>
                <c:pt idx="17">
                  <c:v>48.7</c:v>
                </c:pt>
                <c:pt idx="18">
                  <c:v>48.4</c:v>
                </c:pt>
                <c:pt idx="19">
                  <c:v>48.5</c:v>
                </c:pt>
                <c:pt idx="20">
                  <c:v>48.8</c:v>
                </c:pt>
                <c:pt idx="21">
                  <c:v>49.3</c:v>
                </c:pt>
              </c:numCache>
            </c:numRef>
          </c:val>
          <c:smooth val="0"/>
        </c:ser>
        <c:ser>
          <c:idx val="44"/>
          <c:order val="44"/>
          <c:tx>
            <c:strRef>
              <c:f>Data!$A$44</c:f>
              <c:strCache>
                <c:ptCount val="1"/>
                <c:pt idx="0">
                  <c:v>         Namibia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Data!$B$44:$W$44</c:f>
              <c:numCache>
                <c:formatCode>0.0</c:formatCode>
                <c:ptCount val="22"/>
                <c:pt idx="0">
                  <c:v>82.9</c:v>
                </c:pt>
                <c:pt idx="1">
                  <c:v>85.5</c:v>
                </c:pt>
                <c:pt idx="2">
                  <c:v>87.6</c:v>
                </c:pt>
                <c:pt idx="3">
                  <c:v>91.4</c:v>
                </c:pt>
                <c:pt idx="4">
                  <c:v>100.3</c:v>
                </c:pt>
                <c:pt idx="5">
                  <c:v>101.9</c:v>
                </c:pt>
                <c:pt idx="6">
                  <c:v>88.7</c:v>
                </c:pt>
                <c:pt idx="7">
                  <c:v>83.1</c:v>
                </c:pt>
                <c:pt idx="8">
                  <c:v>77.8</c:v>
                </c:pt>
                <c:pt idx="9">
                  <c:v>75.900000000000006</c:v>
                </c:pt>
                <c:pt idx="10">
                  <c:v>71</c:v>
                </c:pt>
                <c:pt idx="11">
                  <c:v>67.3</c:v>
                </c:pt>
                <c:pt idx="12">
                  <c:v>65.8</c:v>
                </c:pt>
                <c:pt idx="13">
                  <c:v>64</c:v>
                </c:pt>
                <c:pt idx="14">
                  <c:v>60.1</c:v>
                </c:pt>
                <c:pt idx="15">
                  <c:v>56.6</c:v>
                </c:pt>
                <c:pt idx="16">
                  <c:v>54.1</c:v>
                </c:pt>
                <c:pt idx="17">
                  <c:v>52.6</c:v>
                </c:pt>
                <c:pt idx="18">
                  <c:v>51.6</c:v>
                </c:pt>
                <c:pt idx="19">
                  <c:v>51.4</c:v>
                </c:pt>
                <c:pt idx="20">
                  <c:v>51.6</c:v>
                </c:pt>
                <c:pt idx="21">
                  <c:v>51.5</c:v>
                </c:pt>
              </c:numCache>
            </c:numRef>
          </c:val>
          <c:smooth val="0"/>
        </c:ser>
        <c:ser>
          <c:idx val="45"/>
          <c:order val="45"/>
          <c:tx>
            <c:strRef>
              <c:f>Data!$A$45</c:f>
              <c:strCache>
                <c:ptCount val="1"/>
                <c:pt idx="0">
                  <c:v>         South Africa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Data!$B$45:$W$45</c:f>
              <c:numCache>
                <c:formatCode>0.0</c:formatCode>
                <c:ptCount val="22"/>
                <c:pt idx="0">
                  <c:v>81.2</c:v>
                </c:pt>
                <c:pt idx="1">
                  <c:v>84.3</c:v>
                </c:pt>
                <c:pt idx="2">
                  <c:v>83.5</c:v>
                </c:pt>
                <c:pt idx="3">
                  <c:v>82.2</c:v>
                </c:pt>
                <c:pt idx="4">
                  <c:v>80.7</c:v>
                </c:pt>
                <c:pt idx="5">
                  <c:v>77.3</c:v>
                </c:pt>
                <c:pt idx="6">
                  <c:v>72.8</c:v>
                </c:pt>
                <c:pt idx="7">
                  <c:v>65</c:v>
                </c:pt>
                <c:pt idx="8">
                  <c:v>63.5</c:v>
                </c:pt>
                <c:pt idx="9">
                  <c:v>59.1</c:v>
                </c:pt>
                <c:pt idx="10">
                  <c:v>56.2</c:v>
                </c:pt>
                <c:pt idx="11">
                  <c:v>52.1</c:v>
                </c:pt>
                <c:pt idx="12">
                  <c:v>51.1</c:v>
                </c:pt>
                <c:pt idx="13">
                  <c:v>49.2</c:v>
                </c:pt>
                <c:pt idx="14">
                  <c:v>48.1</c:v>
                </c:pt>
                <c:pt idx="15">
                  <c:v>46.8</c:v>
                </c:pt>
                <c:pt idx="16">
                  <c:v>45.8</c:v>
                </c:pt>
                <c:pt idx="17">
                  <c:v>45.2</c:v>
                </c:pt>
                <c:pt idx="18">
                  <c:v>46.1</c:v>
                </c:pt>
                <c:pt idx="19">
                  <c:v>47.8</c:v>
                </c:pt>
                <c:pt idx="20">
                  <c:v>49.2</c:v>
                </c:pt>
                <c:pt idx="21">
                  <c:v>50.7</c:v>
                </c:pt>
              </c:numCache>
            </c:numRef>
          </c:val>
          <c:smooth val="0"/>
        </c:ser>
        <c:ser>
          <c:idx val="46"/>
          <c:order val="46"/>
          <c:tx>
            <c:strRef>
              <c:f>Data!$A$46</c:f>
              <c:strCache>
                <c:ptCount val="1"/>
                <c:pt idx="0">
                  <c:v>         Swaziland</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Data!$B$46:$W$46</c:f>
              <c:numCache>
                <c:formatCode>0.0</c:formatCode>
                <c:ptCount val="22"/>
                <c:pt idx="0">
                  <c:v>92</c:v>
                </c:pt>
                <c:pt idx="1">
                  <c:v>96.2</c:v>
                </c:pt>
                <c:pt idx="2">
                  <c:v>99.8</c:v>
                </c:pt>
                <c:pt idx="3">
                  <c:v>103.1</c:v>
                </c:pt>
                <c:pt idx="4">
                  <c:v>106.3</c:v>
                </c:pt>
                <c:pt idx="5">
                  <c:v>106.8</c:v>
                </c:pt>
                <c:pt idx="6">
                  <c:v>103.2</c:v>
                </c:pt>
                <c:pt idx="7">
                  <c:v>101.5</c:v>
                </c:pt>
                <c:pt idx="8">
                  <c:v>90.7</c:v>
                </c:pt>
                <c:pt idx="9">
                  <c:v>81.8</c:v>
                </c:pt>
                <c:pt idx="10">
                  <c:v>73</c:v>
                </c:pt>
                <c:pt idx="11">
                  <c:v>69.3</c:v>
                </c:pt>
                <c:pt idx="12">
                  <c:v>68.599999999999994</c:v>
                </c:pt>
                <c:pt idx="13">
                  <c:v>65.8</c:v>
                </c:pt>
                <c:pt idx="14">
                  <c:v>60.8</c:v>
                </c:pt>
                <c:pt idx="15">
                  <c:v>55.5</c:v>
                </c:pt>
                <c:pt idx="16">
                  <c:v>51.1</c:v>
                </c:pt>
                <c:pt idx="17">
                  <c:v>48.1</c:v>
                </c:pt>
                <c:pt idx="18">
                  <c:v>46.6</c:v>
                </c:pt>
                <c:pt idx="19">
                  <c:v>46.5</c:v>
                </c:pt>
                <c:pt idx="20">
                  <c:v>46.9</c:v>
                </c:pt>
                <c:pt idx="21">
                  <c:v>47.2</c:v>
                </c:pt>
              </c:numCache>
            </c:numRef>
          </c:val>
          <c:smooth val="0"/>
        </c:ser>
        <c:ser>
          <c:idx val="47"/>
          <c:order val="47"/>
          <c:tx>
            <c:strRef>
              <c:f>Data!$A$47</c:f>
              <c:strCache>
                <c:ptCount val="1"/>
                <c:pt idx="0">
                  <c:v>      Western Africa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Data!$B$47:$W$47</c:f>
              <c:numCache>
                <c:formatCode>0.0</c:formatCode>
                <c:ptCount val="22"/>
                <c:pt idx="0">
                  <c:v>80.599999999999994</c:v>
                </c:pt>
                <c:pt idx="1">
                  <c:v>82.6</c:v>
                </c:pt>
                <c:pt idx="2">
                  <c:v>84.9</c:v>
                </c:pt>
                <c:pt idx="3">
                  <c:v>87.5</c:v>
                </c:pt>
                <c:pt idx="4">
                  <c:v>89.9</c:v>
                </c:pt>
                <c:pt idx="5">
                  <c:v>92.8</c:v>
                </c:pt>
                <c:pt idx="6">
                  <c:v>92.9</c:v>
                </c:pt>
                <c:pt idx="7">
                  <c:v>90.5</c:v>
                </c:pt>
                <c:pt idx="8">
                  <c:v>88.4</c:v>
                </c:pt>
                <c:pt idx="9">
                  <c:v>87.9</c:v>
                </c:pt>
                <c:pt idx="10">
                  <c:v>88</c:v>
                </c:pt>
                <c:pt idx="11">
                  <c:v>87.4</c:v>
                </c:pt>
                <c:pt idx="12">
                  <c:v>84.8</c:v>
                </c:pt>
                <c:pt idx="13">
                  <c:v>81.099999999999994</c:v>
                </c:pt>
                <c:pt idx="14">
                  <c:v>76.900000000000006</c:v>
                </c:pt>
                <c:pt idx="15">
                  <c:v>73.400000000000006</c:v>
                </c:pt>
                <c:pt idx="16">
                  <c:v>70.400000000000006</c:v>
                </c:pt>
                <c:pt idx="17">
                  <c:v>67.7</c:v>
                </c:pt>
                <c:pt idx="18">
                  <c:v>65</c:v>
                </c:pt>
                <c:pt idx="19">
                  <c:v>62.2</c:v>
                </c:pt>
                <c:pt idx="20">
                  <c:v>59.6</c:v>
                </c:pt>
                <c:pt idx="21">
                  <c:v>57.5</c:v>
                </c:pt>
              </c:numCache>
            </c:numRef>
          </c:val>
          <c:smooth val="0"/>
        </c:ser>
        <c:ser>
          <c:idx val="48"/>
          <c:order val="48"/>
          <c:tx>
            <c:strRef>
              <c:f>Data!$A$48</c:f>
              <c:strCache>
                <c:ptCount val="1"/>
                <c:pt idx="0">
                  <c:v>         Benin</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Data!$B$48:$W$48</c:f>
              <c:numCache>
                <c:formatCode>0.0</c:formatCode>
                <c:ptCount val="22"/>
                <c:pt idx="0">
                  <c:v>77.2</c:v>
                </c:pt>
                <c:pt idx="1">
                  <c:v>82.6</c:v>
                </c:pt>
                <c:pt idx="2">
                  <c:v>88.2</c:v>
                </c:pt>
                <c:pt idx="3">
                  <c:v>92.7</c:v>
                </c:pt>
                <c:pt idx="4">
                  <c:v>95.5</c:v>
                </c:pt>
                <c:pt idx="5">
                  <c:v>96.8</c:v>
                </c:pt>
                <c:pt idx="6">
                  <c:v>97.3</c:v>
                </c:pt>
                <c:pt idx="7">
                  <c:v>94.1</c:v>
                </c:pt>
                <c:pt idx="8">
                  <c:v>93.6</c:v>
                </c:pt>
                <c:pt idx="9">
                  <c:v>89.8</c:v>
                </c:pt>
                <c:pt idx="10">
                  <c:v>86.2</c:v>
                </c:pt>
                <c:pt idx="11">
                  <c:v>82</c:v>
                </c:pt>
                <c:pt idx="12">
                  <c:v>77.2</c:v>
                </c:pt>
                <c:pt idx="13">
                  <c:v>72.8</c:v>
                </c:pt>
                <c:pt idx="14">
                  <c:v>69.099999999999994</c:v>
                </c:pt>
                <c:pt idx="15">
                  <c:v>65.8</c:v>
                </c:pt>
                <c:pt idx="16">
                  <c:v>62.6</c:v>
                </c:pt>
                <c:pt idx="17">
                  <c:v>59.7</c:v>
                </c:pt>
                <c:pt idx="18">
                  <c:v>57.2</c:v>
                </c:pt>
                <c:pt idx="19">
                  <c:v>55.2</c:v>
                </c:pt>
                <c:pt idx="20">
                  <c:v>53.7</c:v>
                </c:pt>
                <c:pt idx="21">
                  <c:v>52.7</c:v>
                </c:pt>
              </c:numCache>
            </c:numRef>
          </c:val>
          <c:smooth val="0"/>
        </c:ser>
        <c:ser>
          <c:idx val="49"/>
          <c:order val="49"/>
          <c:tx>
            <c:strRef>
              <c:f>Data!$A$49</c:f>
              <c:strCache>
                <c:ptCount val="1"/>
                <c:pt idx="0">
                  <c:v>         Burkina Faso</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Data!$B$49:$W$49</c:f>
              <c:numCache>
                <c:formatCode>0.0</c:formatCode>
                <c:ptCount val="22"/>
                <c:pt idx="0">
                  <c:v>77.5</c:v>
                </c:pt>
                <c:pt idx="1">
                  <c:v>81</c:v>
                </c:pt>
                <c:pt idx="2">
                  <c:v>85.4</c:v>
                </c:pt>
                <c:pt idx="3">
                  <c:v>89.4</c:v>
                </c:pt>
                <c:pt idx="4">
                  <c:v>95.2</c:v>
                </c:pt>
                <c:pt idx="5">
                  <c:v>99.9</c:v>
                </c:pt>
                <c:pt idx="6">
                  <c:v>102.2</c:v>
                </c:pt>
                <c:pt idx="7">
                  <c:v>100.7</c:v>
                </c:pt>
                <c:pt idx="8">
                  <c:v>98.2</c:v>
                </c:pt>
                <c:pt idx="9">
                  <c:v>96.3</c:v>
                </c:pt>
                <c:pt idx="10">
                  <c:v>95.2</c:v>
                </c:pt>
                <c:pt idx="11">
                  <c:v>92.2</c:v>
                </c:pt>
                <c:pt idx="12">
                  <c:v>87.4</c:v>
                </c:pt>
                <c:pt idx="13">
                  <c:v>82</c:v>
                </c:pt>
                <c:pt idx="14">
                  <c:v>77.7</c:v>
                </c:pt>
                <c:pt idx="15">
                  <c:v>73.900000000000006</c:v>
                </c:pt>
                <c:pt idx="16">
                  <c:v>70.400000000000006</c:v>
                </c:pt>
                <c:pt idx="17">
                  <c:v>67</c:v>
                </c:pt>
                <c:pt idx="18">
                  <c:v>63.7</c:v>
                </c:pt>
                <c:pt idx="19">
                  <c:v>60.7</c:v>
                </c:pt>
                <c:pt idx="20">
                  <c:v>58.2</c:v>
                </c:pt>
                <c:pt idx="21">
                  <c:v>56.3</c:v>
                </c:pt>
              </c:numCache>
            </c:numRef>
          </c:val>
          <c:smooth val="0"/>
        </c:ser>
        <c:ser>
          <c:idx val="50"/>
          <c:order val="50"/>
          <c:tx>
            <c:strRef>
              <c:f>Data!$A$50</c:f>
              <c:strCache>
                <c:ptCount val="1"/>
                <c:pt idx="0">
                  <c:v>         Cabo Verde</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Data!$B$50:$W$50</c:f>
              <c:numCache>
                <c:formatCode>0.0</c:formatCode>
                <c:ptCount val="22"/>
                <c:pt idx="0">
                  <c:v>89.3</c:v>
                </c:pt>
                <c:pt idx="1">
                  <c:v>108.4</c:v>
                </c:pt>
                <c:pt idx="2">
                  <c:v>110.6</c:v>
                </c:pt>
                <c:pt idx="3">
                  <c:v>113.7</c:v>
                </c:pt>
                <c:pt idx="4">
                  <c:v>109.1</c:v>
                </c:pt>
                <c:pt idx="5">
                  <c:v>98.9</c:v>
                </c:pt>
                <c:pt idx="6">
                  <c:v>101.2</c:v>
                </c:pt>
                <c:pt idx="7">
                  <c:v>100.3</c:v>
                </c:pt>
                <c:pt idx="8">
                  <c:v>94.5</c:v>
                </c:pt>
                <c:pt idx="9">
                  <c:v>77</c:v>
                </c:pt>
                <c:pt idx="10">
                  <c:v>60.2</c:v>
                </c:pt>
                <c:pt idx="11">
                  <c:v>52</c:v>
                </c:pt>
                <c:pt idx="12">
                  <c:v>49.4</c:v>
                </c:pt>
                <c:pt idx="13">
                  <c:v>47</c:v>
                </c:pt>
                <c:pt idx="14">
                  <c:v>45.5</c:v>
                </c:pt>
                <c:pt idx="15">
                  <c:v>43.8</c:v>
                </c:pt>
                <c:pt idx="16">
                  <c:v>42.8</c:v>
                </c:pt>
                <c:pt idx="17">
                  <c:v>43.6</c:v>
                </c:pt>
                <c:pt idx="18">
                  <c:v>47</c:v>
                </c:pt>
                <c:pt idx="19">
                  <c:v>52.3</c:v>
                </c:pt>
                <c:pt idx="20">
                  <c:v>58</c:v>
                </c:pt>
                <c:pt idx="21">
                  <c:v>62.2</c:v>
                </c:pt>
              </c:numCache>
            </c:numRef>
          </c:val>
          <c:smooth val="0"/>
        </c:ser>
        <c:ser>
          <c:idx val="51"/>
          <c:order val="51"/>
          <c:tx>
            <c:strRef>
              <c:f>Data!$A$51</c:f>
              <c:strCache>
                <c:ptCount val="1"/>
                <c:pt idx="0">
                  <c:v>         Côte d'Ivoire</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Data!$B$51:$W$51</c:f>
              <c:numCache>
                <c:formatCode>0.0</c:formatCode>
                <c:ptCount val="22"/>
                <c:pt idx="0">
                  <c:v>78.8</c:v>
                </c:pt>
                <c:pt idx="1">
                  <c:v>82.2</c:v>
                </c:pt>
                <c:pt idx="2">
                  <c:v>87.2</c:v>
                </c:pt>
                <c:pt idx="3">
                  <c:v>90.2</c:v>
                </c:pt>
                <c:pt idx="4">
                  <c:v>92.2</c:v>
                </c:pt>
                <c:pt idx="5">
                  <c:v>91.8</c:v>
                </c:pt>
                <c:pt idx="6">
                  <c:v>90.3</c:v>
                </c:pt>
                <c:pt idx="7">
                  <c:v>86.9</c:v>
                </c:pt>
                <c:pt idx="8">
                  <c:v>86.2</c:v>
                </c:pt>
                <c:pt idx="9">
                  <c:v>88.5</c:v>
                </c:pt>
                <c:pt idx="10">
                  <c:v>87.4</c:v>
                </c:pt>
                <c:pt idx="11">
                  <c:v>83.5</c:v>
                </c:pt>
                <c:pt idx="12">
                  <c:v>80.7</c:v>
                </c:pt>
                <c:pt idx="13">
                  <c:v>78.599999999999994</c:v>
                </c:pt>
                <c:pt idx="14">
                  <c:v>75.599999999999994</c:v>
                </c:pt>
                <c:pt idx="15">
                  <c:v>72.2</c:v>
                </c:pt>
                <c:pt idx="16">
                  <c:v>69.099999999999994</c:v>
                </c:pt>
                <c:pt idx="17">
                  <c:v>66.400000000000006</c:v>
                </c:pt>
                <c:pt idx="18">
                  <c:v>64</c:v>
                </c:pt>
                <c:pt idx="19">
                  <c:v>61.9</c:v>
                </c:pt>
                <c:pt idx="20">
                  <c:v>60.4</c:v>
                </c:pt>
                <c:pt idx="21">
                  <c:v>59.3</c:v>
                </c:pt>
              </c:numCache>
            </c:numRef>
          </c:val>
          <c:smooth val="0"/>
        </c:ser>
        <c:ser>
          <c:idx val="52"/>
          <c:order val="52"/>
          <c:tx>
            <c:strRef>
              <c:f>Data!$A$52</c:f>
              <c:strCache>
                <c:ptCount val="1"/>
                <c:pt idx="0">
                  <c:v>         Gambia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Data!$B$52:$W$52</c:f>
              <c:numCache>
                <c:formatCode>0.0</c:formatCode>
                <c:ptCount val="22"/>
                <c:pt idx="0">
                  <c:v>69.900000000000006</c:v>
                </c:pt>
                <c:pt idx="1">
                  <c:v>72.7</c:v>
                </c:pt>
                <c:pt idx="2">
                  <c:v>76.2</c:v>
                </c:pt>
                <c:pt idx="3">
                  <c:v>84.3</c:v>
                </c:pt>
                <c:pt idx="4">
                  <c:v>92.5</c:v>
                </c:pt>
                <c:pt idx="5">
                  <c:v>97.2</c:v>
                </c:pt>
                <c:pt idx="6">
                  <c:v>95.5</c:v>
                </c:pt>
                <c:pt idx="7">
                  <c:v>97.3</c:v>
                </c:pt>
                <c:pt idx="8">
                  <c:v>94.5</c:v>
                </c:pt>
                <c:pt idx="9">
                  <c:v>94.9</c:v>
                </c:pt>
                <c:pt idx="10">
                  <c:v>95.6</c:v>
                </c:pt>
                <c:pt idx="11">
                  <c:v>94.2</c:v>
                </c:pt>
                <c:pt idx="12">
                  <c:v>91.5</c:v>
                </c:pt>
                <c:pt idx="13">
                  <c:v>87.6</c:v>
                </c:pt>
                <c:pt idx="14">
                  <c:v>82.6</c:v>
                </c:pt>
                <c:pt idx="15">
                  <c:v>78.099999999999994</c:v>
                </c:pt>
                <c:pt idx="16">
                  <c:v>73.400000000000006</c:v>
                </c:pt>
                <c:pt idx="17">
                  <c:v>69.2</c:v>
                </c:pt>
                <c:pt idx="18">
                  <c:v>64.900000000000006</c:v>
                </c:pt>
                <c:pt idx="19">
                  <c:v>60.8</c:v>
                </c:pt>
                <c:pt idx="20">
                  <c:v>57.1</c:v>
                </c:pt>
                <c:pt idx="21">
                  <c:v>54.3</c:v>
                </c:pt>
              </c:numCache>
            </c:numRef>
          </c:val>
          <c:smooth val="0"/>
        </c:ser>
        <c:ser>
          <c:idx val="53"/>
          <c:order val="53"/>
          <c:tx>
            <c:strRef>
              <c:f>Data!$A$53</c:f>
              <c:strCache>
                <c:ptCount val="1"/>
                <c:pt idx="0">
                  <c:v>         Ghana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Data!$B$53:$W$53</c:f>
              <c:numCache>
                <c:formatCode>0.0</c:formatCode>
                <c:ptCount val="22"/>
                <c:pt idx="0">
                  <c:v>87.7</c:v>
                </c:pt>
                <c:pt idx="1">
                  <c:v>88.1</c:v>
                </c:pt>
                <c:pt idx="2">
                  <c:v>92.7</c:v>
                </c:pt>
                <c:pt idx="3">
                  <c:v>94.6</c:v>
                </c:pt>
                <c:pt idx="4">
                  <c:v>93.5</c:v>
                </c:pt>
                <c:pt idx="5">
                  <c:v>90.6</c:v>
                </c:pt>
                <c:pt idx="6">
                  <c:v>87.2</c:v>
                </c:pt>
                <c:pt idx="7">
                  <c:v>84.1</c:v>
                </c:pt>
                <c:pt idx="8">
                  <c:v>80</c:v>
                </c:pt>
                <c:pt idx="9">
                  <c:v>77.3</c:v>
                </c:pt>
                <c:pt idx="10">
                  <c:v>74.3</c:v>
                </c:pt>
                <c:pt idx="11">
                  <c:v>73</c:v>
                </c:pt>
                <c:pt idx="12">
                  <c:v>70.7</c:v>
                </c:pt>
                <c:pt idx="13">
                  <c:v>67.400000000000006</c:v>
                </c:pt>
                <c:pt idx="14">
                  <c:v>62.6</c:v>
                </c:pt>
                <c:pt idx="15">
                  <c:v>59.5</c:v>
                </c:pt>
                <c:pt idx="16">
                  <c:v>57.8</c:v>
                </c:pt>
                <c:pt idx="17">
                  <c:v>56.8</c:v>
                </c:pt>
                <c:pt idx="18">
                  <c:v>56</c:v>
                </c:pt>
                <c:pt idx="19">
                  <c:v>54.8</c:v>
                </c:pt>
                <c:pt idx="20">
                  <c:v>53.6</c:v>
                </c:pt>
                <c:pt idx="21">
                  <c:v>52.2</c:v>
                </c:pt>
              </c:numCache>
            </c:numRef>
          </c:val>
          <c:smooth val="0"/>
        </c:ser>
        <c:ser>
          <c:idx val="54"/>
          <c:order val="54"/>
          <c:tx>
            <c:strRef>
              <c:f>Data!$A$54</c:f>
              <c:strCache>
                <c:ptCount val="1"/>
                <c:pt idx="0">
                  <c:v>         Guinea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Data!$B$54:$W$54</c:f>
              <c:numCache>
                <c:formatCode>0.0</c:formatCode>
                <c:ptCount val="22"/>
                <c:pt idx="0">
                  <c:v>78.099999999999994</c:v>
                </c:pt>
                <c:pt idx="1">
                  <c:v>81</c:v>
                </c:pt>
                <c:pt idx="2">
                  <c:v>79.400000000000006</c:v>
                </c:pt>
                <c:pt idx="3">
                  <c:v>79.3</c:v>
                </c:pt>
                <c:pt idx="4">
                  <c:v>81.8</c:v>
                </c:pt>
                <c:pt idx="5">
                  <c:v>86</c:v>
                </c:pt>
                <c:pt idx="6">
                  <c:v>89.6</c:v>
                </c:pt>
                <c:pt idx="7">
                  <c:v>91.2</c:v>
                </c:pt>
                <c:pt idx="8">
                  <c:v>91</c:v>
                </c:pt>
                <c:pt idx="9">
                  <c:v>89.5</c:v>
                </c:pt>
                <c:pt idx="10">
                  <c:v>86.7</c:v>
                </c:pt>
                <c:pt idx="11">
                  <c:v>83.8</c:v>
                </c:pt>
                <c:pt idx="12">
                  <c:v>80.8</c:v>
                </c:pt>
                <c:pt idx="13">
                  <c:v>77</c:v>
                </c:pt>
                <c:pt idx="14">
                  <c:v>72.5</c:v>
                </c:pt>
                <c:pt idx="15">
                  <c:v>68.3</c:v>
                </c:pt>
                <c:pt idx="16">
                  <c:v>64.599999999999994</c:v>
                </c:pt>
                <c:pt idx="17">
                  <c:v>61.6</c:v>
                </c:pt>
                <c:pt idx="18">
                  <c:v>59.1</c:v>
                </c:pt>
                <c:pt idx="19">
                  <c:v>57.1</c:v>
                </c:pt>
                <c:pt idx="20">
                  <c:v>55.5</c:v>
                </c:pt>
                <c:pt idx="21">
                  <c:v>54.5</c:v>
                </c:pt>
              </c:numCache>
            </c:numRef>
          </c:val>
          <c:smooth val="0"/>
        </c:ser>
        <c:ser>
          <c:idx val="55"/>
          <c:order val="55"/>
          <c:tx>
            <c:strRef>
              <c:f>Data!$A$55</c:f>
              <c:strCache>
                <c:ptCount val="1"/>
                <c:pt idx="0">
                  <c:v>         Guinea-Bissau</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Data!$B$55:$W$55</c:f>
              <c:numCache>
                <c:formatCode>0.0</c:formatCode>
                <c:ptCount val="22"/>
                <c:pt idx="0">
                  <c:v>76.3</c:v>
                </c:pt>
                <c:pt idx="1">
                  <c:v>77.599999999999994</c:v>
                </c:pt>
                <c:pt idx="2">
                  <c:v>76</c:v>
                </c:pt>
                <c:pt idx="3">
                  <c:v>78.900000000000006</c:v>
                </c:pt>
                <c:pt idx="4">
                  <c:v>84</c:v>
                </c:pt>
                <c:pt idx="5">
                  <c:v>90.5</c:v>
                </c:pt>
                <c:pt idx="6">
                  <c:v>94.1</c:v>
                </c:pt>
                <c:pt idx="7">
                  <c:v>94</c:v>
                </c:pt>
                <c:pt idx="8">
                  <c:v>89.1</c:v>
                </c:pt>
                <c:pt idx="9">
                  <c:v>84.2</c:v>
                </c:pt>
                <c:pt idx="10">
                  <c:v>80.599999999999994</c:v>
                </c:pt>
                <c:pt idx="11">
                  <c:v>78.400000000000006</c:v>
                </c:pt>
                <c:pt idx="12">
                  <c:v>76.5</c:v>
                </c:pt>
                <c:pt idx="13">
                  <c:v>72.900000000000006</c:v>
                </c:pt>
                <c:pt idx="14">
                  <c:v>68.2</c:v>
                </c:pt>
                <c:pt idx="15">
                  <c:v>64.099999999999994</c:v>
                </c:pt>
                <c:pt idx="16">
                  <c:v>61</c:v>
                </c:pt>
                <c:pt idx="17">
                  <c:v>58.8</c:v>
                </c:pt>
                <c:pt idx="18">
                  <c:v>57.3</c:v>
                </c:pt>
                <c:pt idx="19">
                  <c:v>55.8</c:v>
                </c:pt>
                <c:pt idx="20">
                  <c:v>54.3</c:v>
                </c:pt>
                <c:pt idx="21">
                  <c:v>53</c:v>
                </c:pt>
              </c:numCache>
            </c:numRef>
          </c:val>
          <c:smooth val="0"/>
        </c:ser>
        <c:ser>
          <c:idx val="56"/>
          <c:order val="56"/>
          <c:tx>
            <c:strRef>
              <c:f>Data!$A$56</c:f>
              <c:strCache>
                <c:ptCount val="1"/>
                <c:pt idx="0">
                  <c:v>         Liberia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Data!$B$56:$W$56</c:f>
              <c:numCache>
                <c:formatCode>0.0</c:formatCode>
                <c:ptCount val="22"/>
                <c:pt idx="0">
                  <c:v>78</c:v>
                </c:pt>
                <c:pt idx="1">
                  <c:v>82</c:v>
                </c:pt>
                <c:pt idx="2">
                  <c:v>84.9</c:v>
                </c:pt>
                <c:pt idx="3">
                  <c:v>87.8</c:v>
                </c:pt>
                <c:pt idx="4">
                  <c:v>90.7</c:v>
                </c:pt>
                <c:pt idx="5">
                  <c:v>92.9</c:v>
                </c:pt>
                <c:pt idx="6">
                  <c:v>92.3</c:v>
                </c:pt>
                <c:pt idx="7">
                  <c:v>88.9</c:v>
                </c:pt>
                <c:pt idx="8">
                  <c:v>86.3</c:v>
                </c:pt>
                <c:pt idx="9">
                  <c:v>86.4</c:v>
                </c:pt>
                <c:pt idx="10">
                  <c:v>86.6</c:v>
                </c:pt>
                <c:pt idx="11">
                  <c:v>82.9</c:v>
                </c:pt>
                <c:pt idx="12">
                  <c:v>77.7</c:v>
                </c:pt>
                <c:pt idx="13">
                  <c:v>73</c:v>
                </c:pt>
                <c:pt idx="14">
                  <c:v>69.599999999999994</c:v>
                </c:pt>
                <c:pt idx="15">
                  <c:v>66.8</c:v>
                </c:pt>
                <c:pt idx="16">
                  <c:v>64.099999999999994</c:v>
                </c:pt>
                <c:pt idx="17">
                  <c:v>61.5</c:v>
                </c:pt>
                <c:pt idx="18">
                  <c:v>59.2</c:v>
                </c:pt>
                <c:pt idx="19">
                  <c:v>57</c:v>
                </c:pt>
                <c:pt idx="20">
                  <c:v>55.2</c:v>
                </c:pt>
                <c:pt idx="21">
                  <c:v>54.1</c:v>
                </c:pt>
              </c:numCache>
            </c:numRef>
          </c:val>
          <c:smooth val="0"/>
        </c:ser>
        <c:ser>
          <c:idx val="57"/>
          <c:order val="57"/>
          <c:tx>
            <c:strRef>
              <c:f>Data!$A$57</c:f>
              <c:strCache>
                <c:ptCount val="1"/>
                <c:pt idx="0">
                  <c:v>         Mali</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Data!$B$57:$W$57</c:f>
              <c:numCache>
                <c:formatCode>0.0</c:formatCode>
                <c:ptCount val="22"/>
                <c:pt idx="0">
                  <c:v>75.7</c:v>
                </c:pt>
                <c:pt idx="1">
                  <c:v>78.7</c:v>
                </c:pt>
                <c:pt idx="2">
                  <c:v>80.7</c:v>
                </c:pt>
                <c:pt idx="3">
                  <c:v>84.4</c:v>
                </c:pt>
                <c:pt idx="4">
                  <c:v>89.8</c:v>
                </c:pt>
                <c:pt idx="5">
                  <c:v>95</c:v>
                </c:pt>
                <c:pt idx="6">
                  <c:v>101.9</c:v>
                </c:pt>
                <c:pt idx="7">
                  <c:v>100.8</c:v>
                </c:pt>
                <c:pt idx="8">
                  <c:v>99.1</c:v>
                </c:pt>
                <c:pt idx="9">
                  <c:v>98.1</c:v>
                </c:pt>
                <c:pt idx="10">
                  <c:v>99.2</c:v>
                </c:pt>
                <c:pt idx="11">
                  <c:v>100.2</c:v>
                </c:pt>
                <c:pt idx="12">
                  <c:v>96.7</c:v>
                </c:pt>
                <c:pt idx="13">
                  <c:v>90.3</c:v>
                </c:pt>
                <c:pt idx="14">
                  <c:v>84.7</c:v>
                </c:pt>
                <c:pt idx="15">
                  <c:v>80.5</c:v>
                </c:pt>
                <c:pt idx="16">
                  <c:v>76.7</c:v>
                </c:pt>
                <c:pt idx="17">
                  <c:v>72.599999999999994</c:v>
                </c:pt>
                <c:pt idx="18">
                  <c:v>68.099999999999994</c:v>
                </c:pt>
                <c:pt idx="19">
                  <c:v>63.8</c:v>
                </c:pt>
                <c:pt idx="20">
                  <c:v>60.1</c:v>
                </c:pt>
                <c:pt idx="21">
                  <c:v>57.3</c:v>
                </c:pt>
              </c:numCache>
            </c:numRef>
          </c:val>
          <c:smooth val="0"/>
        </c:ser>
        <c:ser>
          <c:idx val="58"/>
          <c:order val="58"/>
          <c:tx>
            <c:strRef>
              <c:f>Data!$A$58</c:f>
              <c:strCache>
                <c:ptCount val="1"/>
                <c:pt idx="0">
                  <c:v>         Mauritania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Data!$B$58:$W$58</c:f>
              <c:numCache>
                <c:formatCode>0.0</c:formatCode>
                <c:ptCount val="22"/>
                <c:pt idx="0">
                  <c:v>87.1</c:v>
                </c:pt>
                <c:pt idx="1">
                  <c:v>91.6</c:v>
                </c:pt>
                <c:pt idx="2">
                  <c:v>94.2</c:v>
                </c:pt>
                <c:pt idx="3">
                  <c:v>94.1</c:v>
                </c:pt>
                <c:pt idx="4">
                  <c:v>93.1</c:v>
                </c:pt>
                <c:pt idx="5">
                  <c:v>91.9</c:v>
                </c:pt>
                <c:pt idx="6">
                  <c:v>91.2</c:v>
                </c:pt>
                <c:pt idx="7">
                  <c:v>88.8</c:v>
                </c:pt>
                <c:pt idx="8">
                  <c:v>85.4</c:v>
                </c:pt>
                <c:pt idx="9">
                  <c:v>81.3</c:v>
                </c:pt>
                <c:pt idx="10">
                  <c:v>79</c:v>
                </c:pt>
                <c:pt idx="11">
                  <c:v>76.099999999999994</c:v>
                </c:pt>
                <c:pt idx="12">
                  <c:v>72.7</c:v>
                </c:pt>
                <c:pt idx="13">
                  <c:v>69.400000000000006</c:v>
                </c:pt>
                <c:pt idx="14">
                  <c:v>66.5</c:v>
                </c:pt>
                <c:pt idx="15">
                  <c:v>64.2</c:v>
                </c:pt>
                <c:pt idx="16">
                  <c:v>62.4</c:v>
                </c:pt>
                <c:pt idx="17">
                  <c:v>60.6</c:v>
                </c:pt>
                <c:pt idx="18">
                  <c:v>58.8</c:v>
                </c:pt>
                <c:pt idx="19">
                  <c:v>57.1</c:v>
                </c:pt>
                <c:pt idx="20">
                  <c:v>55.7</c:v>
                </c:pt>
                <c:pt idx="21">
                  <c:v>54.8</c:v>
                </c:pt>
              </c:numCache>
            </c:numRef>
          </c:val>
          <c:smooth val="0"/>
        </c:ser>
        <c:ser>
          <c:idx val="59"/>
          <c:order val="59"/>
          <c:tx>
            <c:strRef>
              <c:f>Data!$A$59</c:f>
              <c:strCache>
                <c:ptCount val="1"/>
                <c:pt idx="0">
                  <c:v>         Niger</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Data!$B$59:$W$59</c:f>
              <c:numCache>
                <c:formatCode>0.0</c:formatCode>
                <c:ptCount val="22"/>
                <c:pt idx="0">
                  <c:v>97.2</c:v>
                </c:pt>
                <c:pt idx="1">
                  <c:v>99.5</c:v>
                </c:pt>
                <c:pt idx="2">
                  <c:v>99.4</c:v>
                </c:pt>
                <c:pt idx="3">
                  <c:v>98.8</c:v>
                </c:pt>
                <c:pt idx="4">
                  <c:v>97.7</c:v>
                </c:pt>
                <c:pt idx="5">
                  <c:v>99.4</c:v>
                </c:pt>
                <c:pt idx="6">
                  <c:v>100</c:v>
                </c:pt>
                <c:pt idx="7">
                  <c:v>99.5</c:v>
                </c:pt>
                <c:pt idx="8">
                  <c:v>101.6</c:v>
                </c:pt>
                <c:pt idx="9">
                  <c:v>106.4</c:v>
                </c:pt>
                <c:pt idx="10">
                  <c:v>110.4</c:v>
                </c:pt>
                <c:pt idx="11">
                  <c:v>113</c:v>
                </c:pt>
                <c:pt idx="12">
                  <c:v>113.6</c:v>
                </c:pt>
                <c:pt idx="13">
                  <c:v>112.3</c:v>
                </c:pt>
                <c:pt idx="14">
                  <c:v>109.3</c:v>
                </c:pt>
                <c:pt idx="15">
                  <c:v>104.2</c:v>
                </c:pt>
                <c:pt idx="16">
                  <c:v>98.6</c:v>
                </c:pt>
                <c:pt idx="17">
                  <c:v>92.9</c:v>
                </c:pt>
                <c:pt idx="18">
                  <c:v>86.8</c:v>
                </c:pt>
                <c:pt idx="19">
                  <c:v>80.900000000000006</c:v>
                </c:pt>
                <c:pt idx="20">
                  <c:v>75.400000000000006</c:v>
                </c:pt>
                <c:pt idx="21">
                  <c:v>70.5</c:v>
                </c:pt>
              </c:numCache>
            </c:numRef>
          </c:val>
          <c:smooth val="0"/>
        </c:ser>
        <c:ser>
          <c:idx val="60"/>
          <c:order val="60"/>
          <c:tx>
            <c:strRef>
              <c:f>Data!$A$60</c:f>
              <c:strCache>
                <c:ptCount val="1"/>
                <c:pt idx="0">
                  <c:v>         Nigeria</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Data!$B$60:$W$60</c:f>
              <c:numCache>
                <c:formatCode>0.0</c:formatCode>
                <c:ptCount val="22"/>
                <c:pt idx="0">
                  <c:v>80</c:v>
                </c:pt>
                <c:pt idx="1">
                  <c:v>81.2</c:v>
                </c:pt>
                <c:pt idx="2">
                  <c:v>83.1</c:v>
                </c:pt>
                <c:pt idx="3">
                  <c:v>85.8</c:v>
                </c:pt>
                <c:pt idx="4">
                  <c:v>87.8</c:v>
                </c:pt>
                <c:pt idx="5">
                  <c:v>91.6</c:v>
                </c:pt>
                <c:pt idx="6">
                  <c:v>91.4</c:v>
                </c:pt>
                <c:pt idx="7">
                  <c:v>88.7</c:v>
                </c:pt>
                <c:pt idx="8">
                  <c:v>86.2</c:v>
                </c:pt>
                <c:pt idx="9">
                  <c:v>86.2</c:v>
                </c:pt>
                <c:pt idx="10">
                  <c:v>87.5</c:v>
                </c:pt>
                <c:pt idx="11">
                  <c:v>87.7</c:v>
                </c:pt>
                <c:pt idx="12">
                  <c:v>85.1</c:v>
                </c:pt>
                <c:pt idx="13">
                  <c:v>81.2</c:v>
                </c:pt>
                <c:pt idx="14">
                  <c:v>76.8</c:v>
                </c:pt>
                <c:pt idx="15">
                  <c:v>73.3</c:v>
                </c:pt>
                <c:pt idx="16">
                  <c:v>70.3</c:v>
                </c:pt>
                <c:pt idx="17">
                  <c:v>67.400000000000006</c:v>
                </c:pt>
                <c:pt idx="18">
                  <c:v>64.400000000000006</c:v>
                </c:pt>
                <c:pt idx="19">
                  <c:v>61.4</c:v>
                </c:pt>
                <c:pt idx="20">
                  <c:v>58.6</c:v>
                </c:pt>
                <c:pt idx="21">
                  <c:v>56.4</c:v>
                </c:pt>
              </c:numCache>
            </c:numRef>
          </c:val>
          <c:smooth val="0"/>
        </c:ser>
        <c:ser>
          <c:idx val="61"/>
          <c:order val="61"/>
          <c:tx>
            <c:strRef>
              <c:f>Data!$A$61</c:f>
              <c:strCache>
                <c:ptCount val="1"/>
                <c:pt idx="0">
                  <c:v>         Senegal</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Data!$B$61:$W$61</c:f>
              <c:numCache>
                <c:formatCode>0.0</c:formatCode>
                <c:ptCount val="22"/>
                <c:pt idx="0">
                  <c:v>85.3</c:v>
                </c:pt>
                <c:pt idx="1">
                  <c:v>89.3</c:v>
                </c:pt>
                <c:pt idx="2">
                  <c:v>88.9</c:v>
                </c:pt>
                <c:pt idx="3">
                  <c:v>90.1</c:v>
                </c:pt>
                <c:pt idx="4">
                  <c:v>97.6</c:v>
                </c:pt>
                <c:pt idx="5">
                  <c:v>101.2</c:v>
                </c:pt>
                <c:pt idx="6">
                  <c:v>100.4</c:v>
                </c:pt>
                <c:pt idx="7">
                  <c:v>96.6</c:v>
                </c:pt>
                <c:pt idx="8">
                  <c:v>93.4</c:v>
                </c:pt>
                <c:pt idx="9">
                  <c:v>89.6</c:v>
                </c:pt>
                <c:pt idx="10">
                  <c:v>87.8</c:v>
                </c:pt>
                <c:pt idx="11">
                  <c:v>87.6</c:v>
                </c:pt>
                <c:pt idx="12">
                  <c:v>85.3</c:v>
                </c:pt>
                <c:pt idx="13">
                  <c:v>81.099999999999994</c:v>
                </c:pt>
                <c:pt idx="14">
                  <c:v>75</c:v>
                </c:pt>
                <c:pt idx="15">
                  <c:v>70.7</c:v>
                </c:pt>
                <c:pt idx="16">
                  <c:v>68.2</c:v>
                </c:pt>
                <c:pt idx="17">
                  <c:v>66.599999999999994</c:v>
                </c:pt>
                <c:pt idx="18">
                  <c:v>65.099999999999994</c:v>
                </c:pt>
                <c:pt idx="19">
                  <c:v>63.3</c:v>
                </c:pt>
                <c:pt idx="20">
                  <c:v>61.5</c:v>
                </c:pt>
                <c:pt idx="21">
                  <c:v>59.8</c:v>
                </c:pt>
              </c:numCache>
            </c:numRef>
          </c:val>
          <c:smooth val="0"/>
        </c:ser>
        <c:ser>
          <c:idx val="62"/>
          <c:order val="62"/>
          <c:tx>
            <c:strRef>
              <c:f>Data!$A$62</c:f>
              <c:strCache>
                <c:ptCount val="1"/>
                <c:pt idx="0">
                  <c:v>         Sierra Leone</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Data!$B$62:$W$62</c:f>
              <c:numCache>
                <c:formatCode>0.0</c:formatCode>
                <c:ptCount val="22"/>
                <c:pt idx="0">
                  <c:v>71.2</c:v>
                </c:pt>
                <c:pt idx="1">
                  <c:v>71</c:v>
                </c:pt>
                <c:pt idx="2">
                  <c:v>72.8</c:v>
                </c:pt>
                <c:pt idx="3">
                  <c:v>76.5</c:v>
                </c:pt>
                <c:pt idx="4">
                  <c:v>81.7</c:v>
                </c:pt>
                <c:pt idx="5">
                  <c:v>87</c:v>
                </c:pt>
                <c:pt idx="6">
                  <c:v>89.8</c:v>
                </c:pt>
                <c:pt idx="7">
                  <c:v>89.2</c:v>
                </c:pt>
                <c:pt idx="8">
                  <c:v>87.6</c:v>
                </c:pt>
                <c:pt idx="9">
                  <c:v>86.5</c:v>
                </c:pt>
                <c:pt idx="10">
                  <c:v>85.4</c:v>
                </c:pt>
                <c:pt idx="11">
                  <c:v>81.900000000000006</c:v>
                </c:pt>
                <c:pt idx="12">
                  <c:v>76.7</c:v>
                </c:pt>
                <c:pt idx="13">
                  <c:v>70.5</c:v>
                </c:pt>
                <c:pt idx="14">
                  <c:v>65.3</c:v>
                </c:pt>
                <c:pt idx="15">
                  <c:v>60.6</c:v>
                </c:pt>
                <c:pt idx="16">
                  <c:v>56.8</c:v>
                </c:pt>
                <c:pt idx="17">
                  <c:v>53.8</c:v>
                </c:pt>
                <c:pt idx="18">
                  <c:v>51.4</c:v>
                </c:pt>
                <c:pt idx="19">
                  <c:v>49.4</c:v>
                </c:pt>
                <c:pt idx="20">
                  <c:v>47.8</c:v>
                </c:pt>
                <c:pt idx="21">
                  <c:v>46.8</c:v>
                </c:pt>
              </c:numCache>
            </c:numRef>
          </c:val>
          <c:smooth val="0"/>
        </c:ser>
        <c:ser>
          <c:idx val="63"/>
          <c:order val="63"/>
          <c:tx>
            <c:strRef>
              <c:f>Data!$A$63</c:f>
              <c:strCache>
                <c:ptCount val="1"/>
                <c:pt idx="0">
                  <c:v>         Togo</c:v>
                </c:pt>
              </c:strCache>
            </c:strRef>
          </c:tx>
          <c:marker>
            <c:symbol val="none"/>
          </c:marker>
          <c:cat>
            <c:numRef>
              <c:f>Data!$B$2:$W$2</c:f>
              <c:numCache>
                <c:formatCode>General</c:formatCode>
                <c:ptCount val="22"/>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pt idx="21">
                  <c:v>2065</c:v>
                </c:pt>
              </c:numCache>
            </c:numRef>
          </c:cat>
          <c:val>
            <c:numRef>
              <c:f>Data!$B$63:$W$63</c:f>
              <c:numCache>
                <c:formatCode>0.0</c:formatCode>
                <c:ptCount val="22"/>
                <c:pt idx="0">
                  <c:v>85.8</c:v>
                </c:pt>
                <c:pt idx="1">
                  <c:v>87.8</c:v>
                </c:pt>
                <c:pt idx="2">
                  <c:v>90.8</c:v>
                </c:pt>
                <c:pt idx="3">
                  <c:v>94.5</c:v>
                </c:pt>
                <c:pt idx="4">
                  <c:v>97.3</c:v>
                </c:pt>
                <c:pt idx="5">
                  <c:v>98.1</c:v>
                </c:pt>
                <c:pt idx="6">
                  <c:v>96.8</c:v>
                </c:pt>
                <c:pt idx="7">
                  <c:v>94.8</c:v>
                </c:pt>
                <c:pt idx="8">
                  <c:v>89.4</c:v>
                </c:pt>
                <c:pt idx="9">
                  <c:v>85.2</c:v>
                </c:pt>
                <c:pt idx="10">
                  <c:v>83.6</c:v>
                </c:pt>
                <c:pt idx="11">
                  <c:v>81.8</c:v>
                </c:pt>
                <c:pt idx="12">
                  <c:v>78</c:v>
                </c:pt>
                <c:pt idx="13">
                  <c:v>73.099999999999994</c:v>
                </c:pt>
                <c:pt idx="14">
                  <c:v>68.900000000000006</c:v>
                </c:pt>
                <c:pt idx="15">
                  <c:v>65.7</c:v>
                </c:pt>
                <c:pt idx="16">
                  <c:v>63.5</c:v>
                </c:pt>
                <c:pt idx="17">
                  <c:v>61.7</c:v>
                </c:pt>
                <c:pt idx="18">
                  <c:v>60.1</c:v>
                </c:pt>
                <c:pt idx="19">
                  <c:v>58.4</c:v>
                </c:pt>
                <c:pt idx="20">
                  <c:v>56.7</c:v>
                </c:pt>
                <c:pt idx="21">
                  <c:v>55.3</c:v>
                </c:pt>
              </c:numCache>
            </c:numRef>
          </c:val>
          <c:smooth val="0"/>
        </c:ser>
        <c:dLbls>
          <c:showLegendKey val="0"/>
          <c:showVal val="0"/>
          <c:showCatName val="0"/>
          <c:showSerName val="0"/>
          <c:showPercent val="0"/>
          <c:showBubbleSize val="0"/>
        </c:dLbls>
        <c:smooth val="0"/>
        <c:axId val="-1151406464"/>
        <c:axId val="-1151415712"/>
      </c:lineChart>
      <c:catAx>
        <c:axId val="-1151406464"/>
        <c:scaling>
          <c:orientation val="minMax"/>
        </c:scaling>
        <c:delete val="0"/>
        <c:axPos val="b"/>
        <c:numFmt formatCode="General" sourceLinked="1"/>
        <c:majorTickMark val="out"/>
        <c:minorTickMark val="none"/>
        <c:tickLblPos val="nextTo"/>
        <c:txPr>
          <a:bodyPr/>
          <a:lstStyle/>
          <a:p>
            <a:pPr>
              <a:defRPr sz="1200" b="1"/>
            </a:pPr>
            <a:endParaRPr lang="en-US"/>
          </a:p>
        </c:txPr>
        <c:crossAx val="-1151415712"/>
        <c:crosses val="autoZero"/>
        <c:auto val="1"/>
        <c:lblAlgn val="ctr"/>
        <c:lblOffset val="100"/>
        <c:noMultiLvlLbl val="0"/>
      </c:catAx>
      <c:valAx>
        <c:axId val="-1151415712"/>
        <c:scaling>
          <c:orientation val="minMax"/>
          <c:max val="140"/>
          <c:min val="0"/>
        </c:scaling>
        <c:delete val="0"/>
        <c:axPos val="l"/>
        <c:majorGridlines/>
        <c:numFmt formatCode="General" sourceLinked="1"/>
        <c:majorTickMark val="out"/>
        <c:minorTickMark val="none"/>
        <c:tickLblPos val="nextTo"/>
        <c:txPr>
          <a:bodyPr/>
          <a:lstStyle/>
          <a:p>
            <a:pPr>
              <a:defRPr sz="1200" b="1"/>
            </a:pPr>
            <a:endParaRPr lang="en-US"/>
          </a:p>
        </c:txPr>
        <c:crossAx val="-1151406464"/>
        <c:crosses val="autoZero"/>
        <c:crossBetween val="between"/>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0.54025</cdr:x>
      <cdr:y>0.59318</cdr:y>
    </cdr:from>
    <cdr:to>
      <cdr:x>0.5418</cdr:x>
      <cdr:y>0.89091</cdr:y>
    </cdr:to>
    <cdr:cxnSp macro="">
      <cdr:nvCxnSpPr>
        <cdr:cNvPr id="3" name="Straight Arrow Connector 2"/>
        <cdr:cNvCxnSpPr/>
      </cdr:nvCxnSpPr>
      <cdr:spPr>
        <a:xfrm xmlns:a="http://schemas.openxmlformats.org/drawingml/2006/main" flipH="1" flipV="1">
          <a:off x="3324227" y="2486025"/>
          <a:ext cx="9525" cy="1247775"/>
        </a:xfrm>
        <a:prstGeom xmlns:a="http://schemas.openxmlformats.org/drawingml/2006/main" prst="straightConnector1">
          <a:avLst/>
        </a:prstGeom>
        <a:ln xmlns:a="http://schemas.openxmlformats.org/drawingml/2006/main" w="28575">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0.05882</cdr:x>
      <cdr:y>0.56452</cdr:y>
    </cdr:from>
    <cdr:to>
      <cdr:x>0.98039</cdr:x>
      <cdr:y>0.56452</cdr:y>
    </cdr:to>
    <cdr:cxnSp macro="">
      <cdr:nvCxnSpPr>
        <cdr:cNvPr id="6" name="Straight Connector 5"/>
        <cdr:cNvCxnSpPr/>
      </cdr:nvCxnSpPr>
      <cdr:spPr>
        <a:xfrm xmlns:a="http://schemas.openxmlformats.org/drawingml/2006/main">
          <a:off x="432048" y="2520280"/>
          <a:ext cx="6768752" cy="0"/>
        </a:xfrm>
        <a:prstGeom xmlns:a="http://schemas.openxmlformats.org/drawingml/2006/main" prst="line">
          <a:avLst/>
        </a:prstGeom>
        <a:ln xmlns:a="http://schemas.openxmlformats.org/drawingml/2006/main" w="5715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1732"/>
          </a:xfrm>
          <a:prstGeom prst="rect">
            <a:avLst/>
          </a:prstGeom>
        </p:spPr>
        <p:txBody>
          <a:bodyPr vert="horz" lIns="95058" tIns="47529" rIns="95058" bIns="47529" rtlCol="0"/>
          <a:lstStyle>
            <a:lvl1pPr algn="l">
              <a:defRPr sz="1200"/>
            </a:lvl1pPr>
          </a:lstStyle>
          <a:p>
            <a:endParaRPr lang="en-ZA"/>
          </a:p>
        </p:txBody>
      </p:sp>
      <p:sp>
        <p:nvSpPr>
          <p:cNvPr id="3" name="Date Placeholder 2"/>
          <p:cNvSpPr>
            <a:spLocks noGrp="1"/>
          </p:cNvSpPr>
          <p:nvPr>
            <p:ph type="dt" idx="1"/>
          </p:nvPr>
        </p:nvSpPr>
        <p:spPr>
          <a:xfrm>
            <a:off x="4020506" y="0"/>
            <a:ext cx="3077137" cy="511732"/>
          </a:xfrm>
          <a:prstGeom prst="rect">
            <a:avLst/>
          </a:prstGeom>
        </p:spPr>
        <p:txBody>
          <a:bodyPr vert="horz" lIns="95058" tIns="47529" rIns="95058" bIns="47529" rtlCol="0"/>
          <a:lstStyle>
            <a:lvl1pPr algn="r">
              <a:defRPr sz="1200"/>
            </a:lvl1pPr>
          </a:lstStyle>
          <a:p>
            <a:fld id="{6726D519-444D-41EC-8133-C243EB045A5B}" type="datetimeFigureOut">
              <a:rPr lang="en-ZA" smtClean="0"/>
              <a:t>2016-06-13</a:t>
            </a:fld>
            <a:endParaRPr lang="en-ZA"/>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058" tIns="47529" rIns="95058" bIns="47529" rtlCol="0" anchor="ctr"/>
          <a:lstStyle/>
          <a:p>
            <a:endParaRPr lang="en-ZA"/>
          </a:p>
        </p:txBody>
      </p:sp>
      <p:sp>
        <p:nvSpPr>
          <p:cNvPr id="5" name="Notes Placeholder 4"/>
          <p:cNvSpPr>
            <a:spLocks noGrp="1"/>
          </p:cNvSpPr>
          <p:nvPr>
            <p:ph type="body" sz="quarter" idx="3"/>
          </p:nvPr>
        </p:nvSpPr>
        <p:spPr>
          <a:xfrm>
            <a:off x="709600" y="4862265"/>
            <a:ext cx="5680103" cy="4605575"/>
          </a:xfrm>
          <a:prstGeom prst="rect">
            <a:avLst/>
          </a:prstGeom>
        </p:spPr>
        <p:txBody>
          <a:bodyPr vert="horz" lIns="95058" tIns="47529" rIns="95058" bIns="475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721238"/>
            <a:ext cx="3077137" cy="511732"/>
          </a:xfrm>
          <a:prstGeom prst="rect">
            <a:avLst/>
          </a:prstGeom>
        </p:spPr>
        <p:txBody>
          <a:bodyPr vert="horz" lIns="95058" tIns="47529" rIns="95058" bIns="47529" rtlCol="0" anchor="b"/>
          <a:lstStyle>
            <a:lvl1pPr algn="l">
              <a:defRPr sz="1200"/>
            </a:lvl1pPr>
          </a:lstStyle>
          <a:p>
            <a:endParaRPr lang="en-ZA"/>
          </a:p>
        </p:txBody>
      </p:sp>
      <p:sp>
        <p:nvSpPr>
          <p:cNvPr id="7" name="Slide Number Placeholder 6"/>
          <p:cNvSpPr>
            <a:spLocks noGrp="1"/>
          </p:cNvSpPr>
          <p:nvPr>
            <p:ph type="sldNum" sz="quarter" idx="5"/>
          </p:nvPr>
        </p:nvSpPr>
        <p:spPr>
          <a:xfrm>
            <a:off x="4020506" y="9721238"/>
            <a:ext cx="3077137" cy="511732"/>
          </a:xfrm>
          <a:prstGeom prst="rect">
            <a:avLst/>
          </a:prstGeom>
        </p:spPr>
        <p:txBody>
          <a:bodyPr vert="horz" lIns="95058" tIns="47529" rIns="95058" bIns="47529" rtlCol="0" anchor="b"/>
          <a:lstStyle>
            <a:lvl1pPr algn="r">
              <a:defRPr sz="1200"/>
            </a:lvl1pPr>
          </a:lstStyle>
          <a:p>
            <a:fld id="{8AA6370F-F6EB-489A-80FA-158F4B9E54DF}" type="slidenum">
              <a:rPr lang="en-ZA" smtClean="0"/>
              <a:t>‹#›</a:t>
            </a:fld>
            <a:endParaRPr lang="en-ZA"/>
          </a:p>
        </p:txBody>
      </p:sp>
    </p:spTree>
    <p:extLst>
      <p:ext uri="{BB962C8B-B14F-4D97-AF65-F5344CB8AC3E}">
        <p14:creationId xmlns:p14="http://schemas.microsoft.com/office/powerpoint/2010/main" val="158146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a:t>
            </a:fld>
            <a:endParaRPr lang="en-ZA"/>
          </a:p>
        </p:txBody>
      </p:sp>
    </p:spTree>
    <p:extLst>
      <p:ext uri="{BB962C8B-B14F-4D97-AF65-F5344CB8AC3E}">
        <p14:creationId xmlns:p14="http://schemas.microsoft.com/office/powerpoint/2010/main" val="320872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10</a:t>
            </a:fld>
            <a:endParaRPr lang="en-ZA"/>
          </a:p>
        </p:txBody>
      </p:sp>
    </p:spTree>
    <p:extLst>
      <p:ext uri="{BB962C8B-B14F-4D97-AF65-F5344CB8AC3E}">
        <p14:creationId xmlns:p14="http://schemas.microsoft.com/office/powerpoint/2010/main" val="171319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11</a:t>
            </a:fld>
            <a:endParaRPr lang="en-ZA"/>
          </a:p>
        </p:txBody>
      </p:sp>
    </p:spTree>
    <p:extLst>
      <p:ext uri="{BB962C8B-B14F-4D97-AF65-F5344CB8AC3E}">
        <p14:creationId xmlns:p14="http://schemas.microsoft.com/office/powerpoint/2010/main" val="429074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12</a:t>
            </a:fld>
            <a:endParaRPr lang="en-ZA"/>
          </a:p>
        </p:txBody>
      </p:sp>
    </p:spTree>
    <p:extLst>
      <p:ext uri="{BB962C8B-B14F-4D97-AF65-F5344CB8AC3E}">
        <p14:creationId xmlns:p14="http://schemas.microsoft.com/office/powerpoint/2010/main" val="251691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13</a:t>
            </a:fld>
            <a:endParaRPr lang="en-ZA"/>
          </a:p>
        </p:txBody>
      </p:sp>
    </p:spTree>
    <p:extLst>
      <p:ext uri="{BB962C8B-B14F-4D97-AF65-F5344CB8AC3E}">
        <p14:creationId xmlns:p14="http://schemas.microsoft.com/office/powerpoint/2010/main" val="4204177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14</a:t>
            </a:fld>
            <a:endParaRPr lang="en-ZA"/>
          </a:p>
        </p:txBody>
      </p:sp>
    </p:spTree>
    <p:extLst>
      <p:ext uri="{BB962C8B-B14F-4D97-AF65-F5344CB8AC3E}">
        <p14:creationId xmlns:p14="http://schemas.microsoft.com/office/powerpoint/2010/main" val="97715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15</a:t>
            </a:fld>
            <a:endParaRPr lang="en-ZA"/>
          </a:p>
        </p:txBody>
      </p:sp>
    </p:spTree>
    <p:extLst>
      <p:ext uri="{BB962C8B-B14F-4D97-AF65-F5344CB8AC3E}">
        <p14:creationId xmlns:p14="http://schemas.microsoft.com/office/powerpoint/2010/main" val="1311291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ZA" dirty="0" smtClean="0"/>
              <a:t>Cow: Milk and Honey</a:t>
            </a:r>
          </a:p>
          <a:p>
            <a:pPr marL="228600" indent="-228600">
              <a:buAutoNum type="arabicPeriod"/>
            </a:pPr>
            <a:r>
              <a:rPr lang="en-ZA" dirty="0" smtClean="0"/>
              <a:t>Chameleon: Staggering</a:t>
            </a:r>
          </a:p>
          <a:p>
            <a:pPr marL="228600" indent="-228600">
              <a:buAutoNum type="arabicPeriod"/>
            </a:pPr>
            <a:r>
              <a:rPr lang="en-ZA" dirty="0" smtClean="0"/>
              <a:t>Hyena: Every one for himself and God for us all</a:t>
            </a:r>
          </a:p>
          <a:p>
            <a:pPr marL="228600" indent="-228600">
              <a:buAutoNum type="arabicPeriod"/>
            </a:pPr>
            <a:r>
              <a:rPr lang="en-ZA" dirty="0" smtClean="0"/>
              <a:t>Butterfly: Half loaf is better than nothing</a:t>
            </a:r>
          </a:p>
          <a:p>
            <a:pPr marL="228600" indent="-228600">
              <a:buAutoNum type="arabicPeriod"/>
            </a:pPr>
            <a:endParaRPr lang="en-ZA" dirty="0"/>
          </a:p>
          <a:p>
            <a:r>
              <a:rPr lang="fr-FR" dirty="0" smtClean="0"/>
              <a:t>Les gouvernements ne peuvent pas autant manquer de vision pour ne pas veiller à l’</a:t>
            </a:r>
            <a:r>
              <a:rPr lang="fr-FR" dirty="0"/>
              <a:t> </a:t>
            </a:r>
            <a:r>
              <a:rPr lang="fr-FR" dirty="0" smtClean="0"/>
              <a:t>éducation de la jeune fille et </a:t>
            </a:r>
            <a:r>
              <a:rPr lang="fr-FR" dirty="0"/>
              <a:t>à</a:t>
            </a:r>
            <a:r>
              <a:rPr lang="fr-FR" dirty="0" smtClean="0"/>
              <a:t> l’autonomisation de la femme et ainsi prévenir qu’ils ne peuvent pas continuer </a:t>
            </a:r>
            <a:r>
              <a:rPr lang="fr-FR" dirty="0"/>
              <a:t>à</a:t>
            </a:r>
            <a:r>
              <a:rPr lang="fr-FR" dirty="0" smtClean="0"/>
              <a:t> s’écrouler sous le poids des charges sociales, accentuées par les besoins de plus en plus croissante de la jeunesse…</a:t>
            </a:r>
          </a:p>
          <a:p>
            <a:endParaRPr lang="fr-FR" dirty="0"/>
          </a:p>
          <a:p>
            <a:r>
              <a:rPr lang="fr-FR" dirty="0" smtClean="0"/>
              <a:t>Ils ne peuvent pas être aussi ingrats pour oublier la jeunesse qui les a hissé au perchoir de la prise de décision politique pour que celle-ci soit tronquée…</a:t>
            </a:r>
          </a:p>
          <a:p>
            <a:endParaRPr lang="fr-FR" dirty="0"/>
          </a:p>
          <a:p>
            <a:r>
              <a:rPr lang="fr-FR" dirty="0" smtClean="0"/>
              <a:t> Ils ne sont pas non plus aussi suicidaires pour ignorer tout sous un dictat de politique politicienne dans une jungle ou ils seront naturellement les premiers </a:t>
            </a:r>
            <a:r>
              <a:rPr lang="fr-FR" dirty="0"/>
              <a:t>à </a:t>
            </a:r>
            <a:r>
              <a:rPr lang="fr-FR" dirty="0" smtClean="0"/>
              <a:t> en pâtir et sans espoir de survie. </a:t>
            </a:r>
          </a:p>
          <a:p>
            <a:endParaRPr lang="fr-FR" dirty="0" smtClean="0"/>
          </a:p>
          <a:p>
            <a:r>
              <a:rPr lang="fr-FR" dirty="0" smtClean="0"/>
              <a:t>Aujourd’hui la politique est de plus en plus mieux éclairée dans la conscience citoyenne pour comprendre qu’il n’y a pas ici plus d’un terme d’un choix pour une tête lucide. </a:t>
            </a:r>
            <a:endParaRPr lang="fr-FR" dirty="0"/>
          </a:p>
        </p:txBody>
      </p:sp>
      <p:sp>
        <p:nvSpPr>
          <p:cNvPr id="4" name="Slide Number Placeholder 3"/>
          <p:cNvSpPr>
            <a:spLocks noGrp="1"/>
          </p:cNvSpPr>
          <p:nvPr>
            <p:ph type="sldNum" sz="quarter" idx="10"/>
          </p:nvPr>
        </p:nvSpPr>
        <p:spPr/>
        <p:txBody>
          <a:bodyPr/>
          <a:lstStyle/>
          <a:p>
            <a:fld id="{8AA6370F-F6EB-489A-80FA-158F4B9E54DF}" type="slidenum">
              <a:rPr lang="en-ZA" smtClean="0"/>
              <a:t>16</a:t>
            </a:fld>
            <a:endParaRPr lang="en-ZA"/>
          </a:p>
        </p:txBody>
      </p:sp>
    </p:spTree>
    <p:extLst>
      <p:ext uri="{BB962C8B-B14F-4D97-AF65-F5344CB8AC3E}">
        <p14:creationId xmlns:p14="http://schemas.microsoft.com/office/powerpoint/2010/main" val="335611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17</a:t>
            </a:fld>
            <a:endParaRPr lang="en-ZA"/>
          </a:p>
        </p:txBody>
      </p:sp>
    </p:spTree>
    <p:extLst>
      <p:ext uri="{BB962C8B-B14F-4D97-AF65-F5344CB8AC3E}">
        <p14:creationId xmlns:p14="http://schemas.microsoft.com/office/powerpoint/2010/main" val="1764087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18</a:t>
            </a:fld>
            <a:endParaRPr lang="en-ZA"/>
          </a:p>
        </p:txBody>
      </p:sp>
    </p:spTree>
    <p:extLst>
      <p:ext uri="{BB962C8B-B14F-4D97-AF65-F5344CB8AC3E}">
        <p14:creationId xmlns:p14="http://schemas.microsoft.com/office/powerpoint/2010/main" val="174152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mobilizing conquering </a:t>
            </a:r>
            <a:r>
              <a:rPr lang="en-ZA" dirty="0"/>
              <a:t>dream </a:t>
            </a:r>
            <a:r>
              <a:rPr lang="en-ZA" dirty="0" smtClean="0"/>
              <a:t>that is to be expressively matured </a:t>
            </a:r>
            <a:r>
              <a:rPr lang="en-ZA" dirty="0"/>
              <a:t>in the </a:t>
            </a:r>
            <a:r>
              <a:rPr lang="en-ZA" dirty="0" smtClean="0"/>
              <a:t>achievement of the </a:t>
            </a:r>
            <a:r>
              <a:rPr lang="en-ZA" dirty="0"/>
              <a:t>expected transformational outcomes </a:t>
            </a:r>
            <a:r>
              <a:rPr lang="en-ZA" dirty="0" smtClean="0"/>
              <a:t>of the successive Ten Year Implementation Plans of the African Agenda 2063.</a:t>
            </a:r>
          </a:p>
          <a:p>
            <a:endParaRPr lang="en-ZA" dirty="0"/>
          </a:p>
          <a:p>
            <a:r>
              <a:rPr lang="en-ZA" dirty="0" smtClean="0"/>
              <a:t>For </a:t>
            </a:r>
            <a:r>
              <a:rPr lang="en-ZA" dirty="0"/>
              <a:t>its </a:t>
            </a:r>
            <a:r>
              <a:rPr lang="en-ZA" dirty="0" smtClean="0"/>
              <a:t>success, the implementation</a:t>
            </a:r>
            <a:r>
              <a:rPr lang="en-ZA" dirty="0"/>
              <a:t> </a:t>
            </a:r>
            <a:r>
              <a:rPr lang="en-ZA" dirty="0" smtClean="0"/>
              <a:t>of the African Agenda 2063 </a:t>
            </a:r>
            <a:r>
              <a:rPr lang="en-ZA" dirty="0"/>
              <a:t>must </a:t>
            </a:r>
            <a:r>
              <a:rPr lang="en-ZA" dirty="0" smtClean="0"/>
              <a:t>transcend </a:t>
            </a:r>
            <a:r>
              <a:rPr lang="en-ZA" dirty="0"/>
              <a:t>the political terms and borders.</a:t>
            </a:r>
          </a:p>
          <a:p>
            <a:endParaRPr lang="en-ZA" dirty="0" smtClean="0"/>
          </a:p>
          <a:p>
            <a:endParaRPr lang="en-ZA" dirty="0"/>
          </a:p>
          <a:p>
            <a:endParaRPr lang="en-ZA" dirty="0" smtClean="0"/>
          </a:p>
          <a:p>
            <a:endParaRPr lang="en-ZA" dirty="0"/>
          </a:p>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19</a:t>
            </a:fld>
            <a:endParaRPr lang="en-ZA"/>
          </a:p>
        </p:txBody>
      </p:sp>
    </p:spTree>
    <p:extLst>
      <p:ext uri="{BB962C8B-B14F-4D97-AF65-F5344CB8AC3E}">
        <p14:creationId xmlns:p14="http://schemas.microsoft.com/office/powerpoint/2010/main" val="297326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2</a:t>
            </a:fld>
            <a:endParaRPr lang="en-ZA"/>
          </a:p>
        </p:txBody>
      </p:sp>
    </p:spTree>
    <p:extLst>
      <p:ext uri="{BB962C8B-B14F-4D97-AF65-F5344CB8AC3E}">
        <p14:creationId xmlns:p14="http://schemas.microsoft.com/office/powerpoint/2010/main" val="3841394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20</a:t>
            </a:fld>
            <a:endParaRPr lang="en-ZA"/>
          </a:p>
        </p:txBody>
      </p:sp>
    </p:spTree>
    <p:extLst>
      <p:ext uri="{BB962C8B-B14F-4D97-AF65-F5344CB8AC3E}">
        <p14:creationId xmlns:p14="http://schemas.microsoft.com/office/powerpoint/2010/main" val="419869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21</a:t>
            </a:fld>
            <a:endParaRPr lang="en-ZA"/>
          </a:p>
        </p:txBody>
      </p:sp>
    </p:spTree>
    <p:extLst>
      <p:ext uri="{BB962C8B-B14F-4D97-AF65-F5344CB8AC3E}">
        <p14:creationId xmlns:p14="http://schemas.microsoft.com/office/powerpoint/2010/main" val="274057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itchFamily="34" charset="0"/>
              <a:buChar char="•"/>
            </a:pPr>
            <a:r>
              <a:rPr lang="en-US" sz="1200" dirty="0" smtClean="0">
                <a:latin typeface="Georgia" pitchFamily="18" charset="0"/>
              </a:rPr>
              <a:t>This potential for economic growth is not a given and must not be squandered. </a:t>
            </a:r>
          </a:p>
          <a:p>
            <a:pPr marL="342900" lvl="0" indent="-342900">
              <a:buFont typeface="Arial" pitchFamily="34" charset="0"/>
              <a:buChar char="•"/>
            </a:pPr>
            <a:r>
              <a:rPr lang="en-US" sz="1200" dirty="0" smtClean="0">
                <a:latin typeface="Georgia" pitchFamily="18" charset="0"/>
              </a:rPr>
              <a:t>It can only become real if the necessary investments have been made by the Government and all the stakeholders, including the private sector and civil society, and the population that arrives in working age is empowered, healthy, well-educated and highly skilled, and employed with decent jobs.</a:t>
            </a:r>
          </a:p>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3</a:t>
            </a:fld>
            <a:endParaRPr lang="en-ZA"/>
          </a:p>
        </p:txBody>
      </p:sp>
    </p:spTree>
    <p:extLst>
      <p:ext uri="{BB962C8B-B14F-4D97-AF65-F5344CB8AC3E}">
        <p14:creationId xmlns:p14="http://schemas.microsoft.com/office/powerpoint/2010/main" val="15833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The inverse of the dependency ratio, the </a:t>
            </a:r>
            <a:r>
              <a:rPr lang="en-ZA" sz="1200" b="1" i="0" kern="1200" dirty="0" smtClean="0">
                <a:solidFill>
                  <a:schemeClr val="tx1"/>
                </a:solidFill>
                <a:effectLst/>
                <a:latin typeface="+mn-lt"/>
                <a:ea typeface="+mn-ea"/>
                <a:cs typeface="+mn-cs"/>
              </a:rPr>
              <a:t>inverse dependency ratio</a:t>
            </a:r>
            <a:r>
              <a:rPr lang="en-ZA" sz="1200" b="0" i="0" kern="1200" dirty="0" smtClean="0">
                <a:solidFill>
                  <a:schemeClr val="tx1"/>
                </a:solidFill>
                <a:effectLst/>
                <a:latin typeface="+mn-lt"/>
                <a:ea typeface="+mn-ea"/>
                <a:cs typeface="+mn-cs"/>
              </a:rPr>
              <a:t> can be interpreted as how many independent workers have to provide for one dependent person (pension &amp; expenditure on children).</a:t>
            </a:r>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4</a:t>
            </a:fld>
            <a:endParaRPr lang="en-ZA"/>
          </a:p>
        </p:txBody>
      </p:sp>
    </p:spTree>
    <p:extLst>
      <p:ext uri="{BB962C8B-B14F-4D97-AF65-F5344CB8AC3E}">
        <p14:creationId xmlns:p14="http://schemas.microsoft.com/office/powerpoint/2010/main" val="145227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5</a:t>
            </a:fld>
            <a:endParaRPr lang="en-ZA"/>
          </a:p>
        </p:txBody>
      </p:sp>
    </p:spTree>
    <p:extLst>
      <p:ext uri="{BB962C8B-B14F-4D97-AF65-F5344CB8AC3E}">
        <p14:creationId xmlns:p14="http://schemas.microsoft.com/office/powerpoint/2010/main" val="426948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err="1"/>
              <a:t>Graça</a:t>
            </a:r>
            <a:r>
              <a:rPr lang="en-ZA" b="1" dirty="0"/>
              <a:t> </a:t>
            </a:r>
            <a:r>
              <a:rPr lang="en-ZA" b="1" dirty="0" err="1"/>
              <a:t>Machel</a:t>
            </a:r>
            <a:r>
              <a:rPr lang="en-ZA" b="1" dirty="0"/>
              <a:t>,</a:t>
            </a:r>
            <a:r>
              <a:rPr lang="en-ZA" dirty="0"/>
              <a:t> Even It Up, Time to End Extreme Inequality, Oxfam Report:</a:t>
            </a:r>
          </a:p>
          <a:p>
            <a:r>
              <a:rPr lang="en-ZA" dirty="0"/>
              <a:t>The last decades have seen incredible human progress across Africa and the world. But this progress is under threat from the scourge of rapidly rising inequality…</a:t>
            </a:r>
          </a:p>
          <a:p>
            <a:r>
              <a:rPr lang="en-ZA" dirty="0"/>
              <a:t>Seven out of 10 people live in countries where inequality is growing fast, and those at the top of society are leaving the rest behind…</a:t>
            </a:r>
          </a:p>
          <a:p>
            <a:r>
              <a:rPr lang="en-ZA" dirty="0"/>
              <a:t>The good news is that this growing inequality is not inevitable…</a:t>
            </a:r>
          </a:p>
          <a:p>
            <a:r>
              <a:rPr lang="en-ZA" dirty="0"/>
              <a:t> </a:t>
            </a:r>
          </a:p>
          <a:p>
            <a:r>
              <a:rPr lang="en-ZA" b="1" dirty="0"/>
              <a:t>Winnie </a:t>
            </a:r>
            <a:r>
              <a:rPr lang="en-ZA" b="1" dirty="0" err="1"/>
              <a:t>Byanyima</a:t>
            </a:r>
            <a:r>
              <a:rPr lang="en-ZA" dirty="0"/>
              <a:t>, Executive Director, Oxfam</a:t>
            </a:r>
          </a:p>
          <a:p>
            <a:r>
              <a:rPr lang="en-ZA" dirty="0"/>
              <a:t>Half of all women in sub-Saharan Africa give birth alone and in unsafe conditions.</a:t>
            </a:r>
          </a:p>
          <a:p>
            <a:endParaRPr lang="en-ZA" dirty="0" smtClean="0"/>
          </a:p>
          <a:p>
            <a:r>
              <a:rPr lang="en-ZA" dirty="0"/>
              <a:t>Many of the policies that reduce economic inequality, such as free public services or a minimum wage, also reduce gender inequality.</a:t>
            </a:r>
          </a:p>
          <a:p>
            <a:r>
              <a:rPr lang="en-ZA" dirty="0"/>
              <a:t> </a:t>
            </a:r>
          </a:p>
          <a:p>
            <a:r>
              <a:rPr lang="en-ZA" dirty="0" smtClean="0"/>
              <a:t>In </a:t>
            </a:r>
            <a:r>
              <a:rPr lang="en-ZA" dirty="0"/>
              <a:t>Africa, only six countries have so far met the Abuja commitment to allocate 15 percent of government spending to health. Between 2008 and 2012 more than half of developing countries reduced spending on education, while two-thirds decreased spending on health.</a:t>
            </a:r>
          </a:p>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6</a:t>
            </a:fld>
            <a:endParaRPr lang="en-ZA"/>
          </a:p>
        </p:txBody>
      </p:sp>
    </p:spTree>
    <p:extLst>
      <p:ext uri="{BB962C8B-B14F-4D97-AF65-F5344CB8AC3E}">
        <p14:creationId xmlns:p14="http://schemas.microsoft.com/office/powerpoint/2010/main" val="146213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7</a:t>
            </a:fld>
            <a:endParaRPr lang="en-ZA"/>
          </a:p>
        </p:txBody>
      </p:sp>
    </p:spTree>
    <p:extLst>
      <p:ext uri="{BB962C8B-B14F-4D97-AF65-F5344CB8AC3E}">
        <p14:creationId xmlns:p14="http://schemas.microsoft.com/office/powerpoint/2010/main" val="16447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8</a:t>
            </a:fld>
            <a:endParaRPr lang="en-ZA"/>
          </a:p>
        </p:txBody>
      </p:sp>
    </p:spTree>
    <p:extLst>
      <p:ext uri="{BB962C8B-B14F-4D97-AF65-F5344CB8AC3E}">
        <p14:creationId xmlns:p14="http://schemas.microsoft.com/office/powerpoint/2010/main" val="190822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A6370F-F6EB-489A-80FA-158F4B9E54DF}" type="slidenum">
              <a:rPr lang="en-ZA" smtClean="0"/>
              <a:t>9</a:t>
            </a:fld>
            <a:endParaRPr lang="en-ZA"/>
          </a:p>
        </p:txBody>
      </p:sp>
    </p:spTree>
    <p:extLst>
      <p:ext uri="{BB962C8B-B14F-4D97-AF65-F5344CB8AC3E}">
        <p14:creationId xmlns:p14="http://schemas.microsoft.com/office/powerpoint/2010/main" val="63154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F16CC7B7-944B-466C-A3A7-8B9C31F7DC28}"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FF61A498-0D4C-467D-B64C-9D5B7BE81E81}"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C74DF8BA-4F72-4116-A300-8BAA4096C04E}"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F6DAD928-1678-4BDF-965D-E49E362622F1}"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224FF2E-62CC-4798-8352-C4E0D9DEB32E}"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2F1A6F9D-2DD8-4DE1-8E69-D23120EAA56C}"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89EE80FE-40D7-43E7-9BDD-04DAD5BA799D}"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DFD16786-10D9-4C85-B8EB-B97CE4B21BCF}"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805C3341-61FA-448C-8E23-FBDF527E7632}"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FCA0E977-7400-4498-A0A8-36A49245EAB4}"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B7B9CBCE-3B50-4528-9BF4-DD55D0108922}"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rgbClr val="FEA734"/>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72C2342-53BC-49E2-AAA6-35C4EE20BD19}" type="slidenum">
              <a:rPr lang="fr-FR"/>
              <a:pPr>
                <a:defRPr/>
              </a:pPr>
              <a:t>‹#›</a:t>
            </a:fld>
            <a:endParaRPr lang="fr-FR" dirty="0"/>
          </a:p>
        </p:txBody>
      </p:sp>
      <p:pic>
        <p:nvPicPr>
          <p:cNvPr id="1031" name="Picture 7" descr="Logo UNFPA"/>
          <p:cNvPicPr>
            <a:picLocks noChangeAspect="1" noChangeArrowheads="1"/>
          </p:cNvPicPr>
          <p:nvPr userDrawn="1"/>
        </p:nvPicPr>
        <p:blipFill>
          <a:blip r:embed="rId13">
            <a:lum bright="60000" contrast="-70000"/>
          </a:blip>
          <a:srcRect/>
          <a:stretch>
            <a:fillRect/>
          </a:stretch>
        </p:blipFill>
        <p:spPr bwMode="auto">
          <a:xfrm>
            <a:off x="7164388" y="5805488"/>
            <a:ext cx="1617662" cy="735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Excel_Worksheet2.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357188"/>
            <a:ext cx="8424936" cy="3863900"/>
          </a:xfrm>
        </p:spPr>
        <p:txBody>
          <a:bodyPr/>
          <a:lstStyle/>
          <a:p>
            <a:r>
              <a:rPr lang="en-US" b="1" dirty="0" smtClean="0">
                <a:latin typeface="Georgia" panose="02040502050405020303" pitchFamily="18" charset="0"/>
              </a:rPr>
              <a:t>Demographic Dividend</a:t>
            </a:r>
            <a:br>
              <a:rPr lang="en-US" b="1" dirty="0" smtClean="0">
                <a:latin typeface="Georgia" panose="02040502050405020303" pitchFamily="18" charset="0"/>
              </a:rPr>
            </a:br>
            <a:r>
              <a:rPr lang="en-US" b="1" dirty="0" smtClean="0">
                <a:latin typeface="Georgia" panose="02040502050405020303" pitchFamily="18" charset="0"/>
              </a:rPr>
              <a:t>in Africa</a:t>
            </a:r>
            <a:endParaRPr lang="en-GB" b="1" i="1" dirty="0" smtClean="0">
              <a:latin typeface="Georgia" pitchFamily="18" charset="0"/>
            </a:endParaRPr>
          </a:p>
        </p:txBody>
      </p:sp>
      <p:sp>
        <p:nvSpPr>
          <p:cNvPr id="2051" name="Rectangle 3"/>
          <p:cNvSpPr>
            <a:spLocks noGrp="1" noChangeArrowheads="1"/>
          </p:cNvSpPr>
          <p:nvPr>
            <p:ph type="subTitle" idx="1"/>
          </p:nvPr>
        </p:nvSpPr>
        <p:spPr>
          <a:xfrm>
            <a:off x="683568" y="4221088"/>
            <a:ext cx="7929563" cy="1800200"/>
          </a:xfrm>
        </p:spPr>
        <p:txBody>
          <a:bodyPr/>
          <a:lstStyle/>
          <a:p>
            <a:pPr>
              <a:spcBef>
                <a:spcPts val="0"/>
              </a:spcBef>
            </a:pPr>
            <a:r>
              <a:rPr lang="en-US" sz="2400" dirty="0" smtClean="0">
                <a:latin typeface="Georgia" panose="02040502050405020303" pitchFamily="18" charset="0"/>
              </a:rPr>
              <a:t>5</a:t>
            </a:r>
            <a:r>
              <a:rPr lang="en-US" sz="2400" baseline="30000" dirty="0" smtClean="0">
                <a:latin typeface="Georgia" panose="02040502050405020303" pitchFamily="18" charset="0"/>
              </a:rPr>
              <a:t>th</a:t>
            </a:r>
            <a:r>
              <a:rPr lang="en-US" sz="2400" dirty="0" smtClean="0">
                <a:latin typeface="Georgia" panose="02040502050405020303" pitchFamily="18" charset="0"/>
              </a:rPr>
              <a:t> </a:t>
            </a:r>
            <a:r>
              <a:rPr lang="en-US" sz="2400" dirty="0" err="1" smtClean="0">
                <a:latin typeface="Georgia" panose="02040502050405020303" pitchFamily="18" charset="0"/>
              </a:rPr>
              <a:t>ISIbalo</a:t>
            </a:r>
            <a:r>
              <a:rPr lang="en-US" sz="2400" dirty="0" smtClean="0">
                <a:latin typeface="Georgia" panose="02040502050405020303" pitchFamily="18" charset="0"/>
              </a:rPr>
              <a:t> Young African Statisticians Conference</a:t>
            </a:r>
          </a:p>
          <a:p>
            <a:pPr>
              <a:spcBef>
                <a:spcPts val="0"/>
              </a:spcBef>
            </a:pPr>
            <a:r>
              <a:rPr lang="en-US" sz="1800" i="1" dirty="0" smtClean="0">
                <a:latin typeface="Georgia" panose="02040502050405020303" pitchFamily="18" charset="0"/>
              </a:rPr>
              <a:t>Research in Population and Development in Africa</a:t>
            </a:r>
            <a:endParaRPr lang="en-ZA" sz="1800" i="1" dirty="0">
              <a:latin typeface="Georgia" panose="02040502050405020303" pitchFamily="18" charset="0"/>
            </a:endParaRPr>
          </a:p>
          <a:p>
            <a:pPr>
              <a:spcBef>
                <a:spcPts val="0"/>
              </a:spcBef>
            </a:pPr>
            <a:r>
              <a:rPr lang="en-ZA" sz="2400" dirty="0" smtClean="0">
                <a:latin typeface="Georgia" panose="02040502050405020303" pitchFamily="18" charset="0"/>
              </a:rPr>
              <a:t> </a:t>
            </a:r>
            <a:r>
              <a:rPr lang="en-US" sz="2400" b="1" i="1" dirty="0" smtClean="0">
                <a:latin typeface="Georgia" pitchFamily="18" charset="0"/>
              </a:rPr>
              <a:t> </a:t>
            </a:r>
            <a:r>
              <a:rPr lang="en-US" sz="1800" i="1" dirty="0" smtClean="0">
                <a:latin typeface="Georgia" pitchFamily="18" charset="0"/>
              </a:rPr>
              <a:t>St George Hotel and Conference, Pretoria, South Africa</a:t>
            </a:r>
          </a:p>
          <a:p>
            <a:pPr eaLnBrk="1" hangingPunct="1">
              <a:spcBef>
                <a:spcPts val="0"/>
              </a:spcBef>
            </a:pPr>
            <a:r>
              <a:rPr lang="en-US" sz="1800" i="1" dirty="0" smtClean="0">
                <a:latin typeface="Georgia" pitchFamily="18" charset="0"/>
              </a:rPr>
              <a:t>June 13-17, 2016</a:t>
            </a:r>
            <a:endParaRPr lang="en-US" sz="1800" i="1" dirty="0">
              <a:latin typeface="Georgia" pitchFamily="18" charset="0"/>
            </a:endParaRPr>
          </a:p>
        </p:txBody>
      </p:sp>
      <p:sp>
        <p:nvSpPr>
          <p:cNvPr id="4" name="Rectangle 3"/>
          <p:cNvSpPr txBox="1">
            <a:spLocks noChangeArrowheads="1"/>
          </p:cNvSpPr>
          <p:nvPr/>
        </p:nvSpPr>
        <p:spPr bwMode="auto">
          <a:xfrm>
            <a:off x="508679" y="6386129"/>
            <a:ext cx="7929563" cy="400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r>
              <a:rPr lang="en-US" sz="1200" dirty="0" smtClean="0">
                <a:solidFill>
                  <a:srgbClr val="FF6600"/>
                </a:solidFill>
                <a:latin typeface="Trebuchet MS" pitchFamily="34" charset="0"/>
              </a:rPr>
              <a:t>Mady Biaye, PhD – Regional Technical Adviser, UNFPA ESARO Johannesburg</a:t>
            </a:r>
          </a:p>
        </p:txBody>
      </p:sp>
    </p:spTree>
    <p:extLst>
      <p:ext uri="{BB962C8B-B14F-4D97-AF65-F5344CB8AC3E}">
        <p14:creationId xmlns:p14="http://schemas.microsoft.com/office/powerpoint/2010/main" val="3213539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1521" y="142875"/>
            <a:ext cx="8712968" cy="1071563"/>
          </a:xfrm>
        </p:spPr>
        <p:txBody>
          <a:bodyPr/>
          <a:lstStyle/>
          <a:p>
            <a:r>
              <a:rPr lang="en-US" sz="3200" b="1" i="1" dirty="0">
                <a:latin typeface="Georgia" pitchFamily="18" charset="0"/>
              </a:rPr>
              <a:t>DD modeling in </a:t>
            </a:r>
            <a:r>
              <a:rPr lang="en-US" sz="3200" b="1" i="1" dirty="0" smtClean="0">
                <a:latin typeface="Georgia" pitchFamily="18" charset="0"/>
              </a:rPr>
              <a:t>the MICs where </a:t>
            </a:r>
            <a:r>
              <a:rPr lang="en-US" sz="3200" b="1" i="1" dirty="0">
                <a:latin typeface="Georgia" pitchFamily="18" charset="0"/>
              </a:rPr>
              <a:t>fertility is declining and is relatively </a:t>
            </a:r>
            <a:r>
              <a:rPr lang="en-US" sz="3200" b="1" i="1" dirty="0" smtClean="0">
                <a:latin typeface="Georgia" pitchFamily="18" charset="0"/>
              </a:rPr>
              <a:t>low</a:t>
            </a:r>
            <a:endParaRPr lang="en-ZA" sz="3200" b="1" dirty="0" smtClean="0">
              <a:latin typeface="Georgia" pitchFamily="18" charset="0"/>
            </a:endParaRPr>
          </a:p>
        </p:txBody>
      </p:sp>
      <p:sp>
        <p:nvSpPr>
          <p:cNvPr id="4" name="Rectangle 3"/>
          <p:cNvSpPr/>
          <p:nvPr/>
        </p:nvSpPr>
        <p:spPr>
          <a:xfrm>
            <a:off x="539552" y="1268760"/>
            <a:ext cx="8006828" cy="4893647"/>
          </a:xfrm>
          <a:prstGeom prst="rect">
            <a:avLst/>
          </a:prstGeom>
        </p:spPr>
        <p:txBody>
          <a:bodyPr wrap="square">
            <a:spAutoFit/>
          </a:bodyPr>
          <a:lstStyle/>
          <a:p>
            <a:pPr marL="342900" lvl="0" indent="-342900">
              <a:buFont typeface="Arial" pitchFamily="34" charset="0"/>
              <a:buChar char="•"/>
            </a:pPr>
            <a:r>
              <a:rPr lang="en-US" sz="2600" dirty="0" smtClean="0">
                <a:latin typeface="Georgia" pitchFamily="18" charset="0"/>
              </a:rPr>
              <a:t>NTA </a:t>
            </a:r>
            <a:r>
              <a:rPr lang="en-US" sz="2600" dirty="0">
                <a:latin typeface="Georgia" pitchFamily="18" charset="0"/>
              </a:rPr>
              <a:t>can be used to understand why DDs vary among countries and how they can be influenced by public policy.</a:t>
            </a:r>
          </a:p>
          <a:p>
            <a:pPr marL="342900" lvl="0" indent="-342900">
              <a:buFont typeface="Arial" pitchFamily="34" charset="0"/>
              <a:buChar char="•"/>
            </a:pPr>
            <a:r>
              <a:rPr lang="en-US" sz="2600" dirty="0">
                <a:latin typeface="Georgia" pitchFamily="18" charset="0"/>
              </a:rPr>
              <a:t>A mixed methodology that combines NTA and DemDiv to approach better DD analysis in a context of declining and low fertility as shown by the middle income countries </a:t>
            </a:r>
            <a:r>
              <a:rPr lang="en-US" sz="2600" dirty="0" smtClean="0">
                <a:latin typeface="Georgia" pitchFamily="18" charset="0"/>
              </a:rPr>
              <a:t>(MICs) in </a:t>
            </a:r>
            <a:r>
              <a:rPr lang="en-US" sz="2600" dirty="0">
                <a:latin typeface="Georgia" pitchFamily="18" charset="0"/>
              </a:rPr>
              <a:t>ESA region. </a:t>
            </a:r>
          </a:p>
          <a:p>
            <a:pPr marL="342900" lvl="0" indent="-342900">
              <a:buFont typeface="Arial" pitchFamily="34" charset="0"/>
              <a:buChar char="•"/>
            </a:pPr>
            <a:r>
              <a:rPr lang="en-US" sz="2600" dirty="0">
                <a:latin typeface="Georgia" pitchFamily="18" charset="0"/>
              </a:rPr>
              <a:t>Collaboration needed in terms of methods through identifying and integrating the strengths of the different methods being used and assessed in order to respond better to the requirements of academic researchers and the needs of policymakers</a:t>
            </a:r>
            <a:r>
              <a:rPr lang="en-US" sz="2600" dirty="0" smtClean="0">
                <a:latin typeface="Georgia" pitchFamily="18" charset="0"/>
              </a:rPr>
              <a:t>.</a:t>
            </a:r>
            <a:endParaRPr lang="en-US" sz="2600" dirty="0">
              <a:latin typeface="Georgia" pitchFamily="18" charset="0"/>
            </a:endParaRPr>
          </a:p>
        </p:txBody>
      </p:sp>
    </p:spTree>
    <p:extLst>
      <p:ext uri="{BB962C8B-B14F-4D97-AF65-F5344CB8AC3E}">
        <p14:creationId xmlns:p14="http://schemas.microsoft.com/office/powerpoint/2010/main" val="160242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3" y="142875"/>
            <a:ext cx="8712968" cy="981869"/>
          </a:xfrm>
        </p:spPr>
        <p:txBody>
          <a:bodyPr/>
          <a:lstStyle/>
          <a:p>
            <a:r>
              <a:rPr lang="en-GB" sz="3600" b="1" dirty="0" smtClean="0">
                <a:latin typeface="Georgia" panose="02040502050405020303" pitchFamily="18" charset="0"/>
              </a:rPr>
              <a:t/>
            </a:r>
            <a:br>
              <a:rPr lang="en-GB" sz="3600" b="1" dirty="0" smtClean="0">
                <a:latin typeface="Georgia" panose="02040502050405020303" pitchFamily="18" charset="0"/>
              </a:rPr>
            </a:br>
            <a:r>
              <a:rPr lang="en-US" sz="3600" b="1" dirty="0" smtClean="0">
                <a:latin typeface="Georgia" panose="02040502050405020303" pitchFamily="18" charset="0"/>
              </a:rPr>
              <a:t>African countries at</a:t>
            </a:r>
            <a:r>
              <a:rPr lang="en-US" sz="3600" b="1" dirty="0" smtClean="0">
                <a:latin typeface="Georgia" panose="02040502050405020303" pitchFamily="18" charset="0"/>
                <a:cs typeface="Andes ExtraLight" panose="02000000000000000000" pitchFamily="50" charset="0"/>
              </a:rPr>
              <a:t> DT/DD stages</a:t>
            </a:r>
            <a:br>
              <a:rPr lang="en-US" sz="3600" b="1" dirty="0" smtClean="0">
                <a:latin typeface="Georgia" panose="02040502050405020303" pitchFamily="18" charset="0"/>
                <a:cs typeface="Andes ExtraLight" panose="02000000000000000000" pitchFamily="50" charset="0"/>
              </a:rPr>
            </a:br>
            <a:endParaRPr lang="en-GB" sz="3600" b="1" dirty="0" smtClean="0">
              <a:latin typeface="Georgia" panose="02040502050405020303" pitchFamily="18" charset="0"/>
            </a:endParaRPr>
          </a:p>
        </p:txBody>
      </p:sp>
      <p:pic>
        <p:nvPicPr>
          <p:cNvPr id="3" name="Picture 2"/>
          <p:cNvPicPr>
            <a:picLocks noChangeAspect="1"/>
          </p:cNvPicPr>
          <p:nvPr/>
        </p:nvPicPr>
        <p:blipFill>
          <a:blip r:embed="rId3"/>
          <a:stretch>
            <a:fillRect/>
          </a:stretch>
        </p:blipFill>
        <p:spPr>
          <a:xfrm>
            <a:off x="323529" y="1196752"/>
            <a:ext cx="8393872" cy="5328592"/>
          </a:xfrm>
          <a:prstGeom prst="rect">
            <a:avLst/>
          </a:prstGeom>
        </p:spPr>
      </p:pic>
    </p:spTree>
    <p:extLst>
      <p:ext uri="{BB962C8B-B14F-4D97-AF65-F5344CB8AC3E}">
        <p14:creationId xmlns:p14="http://schemas.microsoft.com/office/powerpoint/2010/main" val="3215542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2875"/>
            <a:ext cx="8928992" cy="981869"/>
          </a:xfrm>
        </p:spPr>
        <p:txBody>
          <a:bodyPr/>
          <a:lstStyle/>
          <a:p>
            <a:r>
              <a:rPr lang="en-GB" sz="3500" b="1" dirty="0" smtClean="0">
                <a:latin typeface="Georgia" pitchFamily="18" charset="0"/>
              </a:rPr>
              <a:t/>
            </a:r>
            <a:br>
              <a:rPr lang="en-GB" sz="3500" b="1" dirty="0" smtClean="0">
                <a:latin typeface="Georgia" pitchFamily="18" charset="0"/>
              </a:rPr>
            </a:br>
            <a:r>
              <a:rPr lang="en-GB" sz="3500" b="1" dirty="0" smtClean="0">
                <a:latin typeface="Georgia" pitchFamily="18" charset="0"/>
              </a:rPr>
              <a:t>DD status &amp; Actionable policy </a:t>
            </a:r>
            <a:r>
              <a:rPr lang="en-GB" sz="3500" b="1" dirty="0">
                <a:latin typeface="Georgia" pitchFamily="18" charset="0"/>
              </a:rPr>
              <a:t>r</a:t>
            </a:r>
            <a:r>
              <a:rPr lang="en-GB" sz="3500" b="1" dirty="0" smtClean="0">
                <a:latin typeface="Georgia" pitchFamily="18" charset="0"/>
              </a:rPr>
              <a:t>ecommendations</a:t>
            </a:r>
            <a:br>
              <a:rPr lang="en-GB" sz="3500" b="1" dirty="0" smtClean="0">
                <a:latin typeface="Georgia" pitchFamily="18" charset="0"/>
              </a:rPr>
            </a:br>
            <a:endParaRPr lang="en-GB" sz="3500" b="1" dirty="0" smtClean="0">
              <a:latin typeface="Georgi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79674153"/>
              </p:ext>
            </p:extLst>
          </p:nvPr>
        </p:nvGraphicFramePr>
        <p:xfrm>
          <a:off x="107504" y="1196752"/>
          <a:ext cx="8928992" cy="5400040"/>
        </p:xfrm>
        <a:graphic>
          <a:graphicData uri="http://schemas.openxmlformats.org/drawingml/2006/table">
            <a:tbl>
              <a:tblPr firstRow="1" bandRow="1">
                <a:tableStyleId>{5C22544A-7EE6-4342-B048-85BDC9FD1C3A}</a:tableStyleId>
              </a:tblPr>
              <a:tblGrid>
                <a:gridCol w="2088232"/>
                <a:gridCol w="2808312"/>
                <a:gridCol w="1800200"/>
                <a:gridCol w="2232248"/>
              </a:tblGrid>
              <a:tr h="370840">
                <a:tc>
                  <a:txBody>
                    <a:bodyPr/>
                    <a:lstStyle/>
                    <a:p>
                      <a:r>
                        <a:rPr lang="en-ZA" dirty="0" smtClean="0"/>
                        <a:t>DD Stage</a:t>
                      </a:r>
                      <a:endParaRPr lang="en-ZA" dirty="0"/>
                    </a:p>
                  </a:txBody>
                  <a:tcPr>
                    <a:solidFill>
                      <a:schemeClr val="accent2"/>
                    </a:solidFill>
                  </a:tcPr>
                </a:tc>
                <a:tc>
                  <a:txBody>
                    <a:bodyPr/>
                    <a:lstStyle/>
                    <a:p>
                      <a:r>
                        <a:rPr lang="en-ZA" dirty="0" smtClean="0"/>
                        <a:t>Countries</a:t>
                      </a:r>
                      <a:endParaRPr lang="en-ZA" dirty="0"/>
                    </a:p>
                  </a:txBody>
                  <a:tcPr>
                    <a:solidFill>
                      <a:schemeClr val="accent2"/>
                    </a:solidFill>
                  </a:tcPr>
                </a:tc>
                <a:tc>
                  <a:txBody>
                    <a:bodyPr/>
                    <a:lstStyle/>
                    <a:p>
                      <a:r>
                        <a:rPr lang="en-ZA" dirty="0" smtClean="0"/>
                        <a:t>Policy Priority</a:t>
                      </a:r>
                      <a:endParaRPr lang="en-ZA" dirty="0"/>
                    </a:p>
                  </a:txBody>
                  <a:tcPr>
                    <a:solidFill>
                      <a:schemeClr val="accent2"/>
                    </a:solidFill>
                  </a:tcPr>
                </a:tc>
                <a:tc>
                  <a:txBody>
                    <a:bodyPr/>
                    <a:lstStyle/>
                    <a:p>
                      <a:r>
                        <a:rPr lang="en-ZA" dirty="0" smtClean="0"/>
                        <a:t>Recommendations</a:t>
                      </a:r>
                      <a:endParaRPr lang="en-ZA" dirty="0"/>
                    </a:p>
                  </a:txBody>
                  <a:tcPr>
                    <a:solidFill>
                      <a:schemeClr val="accent2"/>
                    </a:solidFill>
                  </a:tcPr>
                </a:tc>
              </a:tr>
              <a:tr h="370840">
                <a:tc>
                  <a:txBody>
                    <a:bodyPr/>
                    <a:lstStyle/>
                    <a:p>
                      <a:pPr marL="0" marR="0">
                        <a:spcBef>
                          <a:spcPts val="0"/>
                        </a:spcBef>
                        <a:spcAft>
                          <a:spcPts val="0"/>
                        </a:spcAft>
                      </a:pPr>
                      <a:r>
                        <a:rPr lang="en-US" sz="1800" b="1" dirty="0" smtClean="0">
                          <a:solidFill>
                            <a:srgbClr val="FFFF00"/>
                          </a:solidFill>
                          <a:effectLst/>
                        </a:rPr>
                        <a:t>Pre-dividend </a:t>
                      </a:r>
                    </a:p>
                    <a:p>
                      <a:pPr marL="0" marR="0">
                        <a:spcBef>
                          <a:spcPts val="0"/>
                        </a:spcBef>
                        <a:spcAft>
                          <a:spcPts val="0"/>
                        </a:spcAft>
                      </a:pPr>
                      <a:r>
                        <a:rPr lang="en-US" sz="1800" dirty="0" smtClean="0">
                          <a:solidFill>
                            <a:schemeClr val="bg1"/>
                          </a:solidFill>
                          <a:effectLst/>
                        </a:rPr>
                        <a:t>Fertility levels above 4; rapid population growth, high dependency ratios, however, are expected to decline when children reach working age. </a:t>
                      </a:r>
                      <a:endParaRPr lang="en-US" sz="1800" dirty="0" smtClean="0">
                        <a:solidFill>
                          <a:schemeClr val="bg1"/>
                        </a:solidFill>
                        <a:effectLst/>
                        <a:latin typeface="Calibri"/>
                        <a:ea typeface="Calibri"/>
                        <a:cs typeface="Times New Roman"/>
                      </a:endParaRPr>
                    </a:p>
                    <a:p>
                      <a:endParaRPr lang="en-ZA" dirty="0"/>
                    </a:p>
                  </a:txBody>
                  <a:tcPr>
                    <a:solidFill>
                      <a:schemeClr val="accent2"/>
                    </a:solidFill>
                  </a:tcPr>
                </a:tc>
                <a:tc>
                  <a:txBody>
                    <a:bodyPr/>
                    <a:lstStyle/>
                    <a:p>
                      <a:r>
                        <a:rPr lang="en-ZA" dirty="0" smtClean="0"/>
                        <a:t>Angola,</a:t>
                      </a:r>
                      <a:r>
                        <a:rPr lang="en-ZA" baseline="0" dirty="0" smtClean="0"/>
                        <a:t> Benin, Burkina Faso, Burundi, Cameroon, Central African Republic, Chad, Comoros, Congo, Cote d’Ivoire, Democratic Republic of Congo, Equatorial Guinea, Eritrea, Gambia, Guinea, Guinea-Bissau, Liberia, Madagascar, Malawi, Mali, Mauritania, Mozambique, Niger, Nigeria, Sao Tome and Principe, Senegal, Sierra Leone, Somalia, South Sudan, Sudan, Tanzania, Togo, Uganda, Zambia</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Improve human </a:t>
                      </a:r>
                      <a:r>
                        <a:rPr lang="ar-EG" sz="1800" dirty="0" smtClean="0">
                          <a:effectLst/>
                        </a:rPr>
                        <a:t>capital </a:t>
                      </a:r>
                      <a:r>
                        <a:rPr lang="en-US" sz="1800" dirty="0" smtClean="0">
                          <a:effectLst/>
                        </a:rPr>
                        <a:t>to reduce fertility </a:t>
                      </a:r>
                      <a:endParaRPr lang="en-US" sz="1800" dirty="0" smtClean="0">
                        <a:effectLst/>
                        <a:latin typeface="Calibri"/>
                        <a:ea typeface="Calibri"/>
                        <a:cs typeface="Times New Roman"/>
                      </a:endParaRPr>
                    </a:p>
                    <a:p>
                      <a:endParaRPr lang="en-ZA" dirty="0"/>
                    </a:p>
                  </a:txBody>
                  <a:tcPr/>
                </a:tc>
                <a:tc>
                  <a:txBody>
                    <a:bodyPr/>
                    <a:lstStyle/>
                    <a:p>
                      <a:pPr marL="0" marR="0">
                        <a:spcBef>
                          <a:spcPts val="0"/>
                        </a:spcBef>
                        <a:spcAft>
                          <a:spcPts val="0"/>
                        </a:spcAft>
                      </a:pPr>
                      <a:r>
                        <a:rPr lang="en-US" sz="1800" dirty="0" smtClean="0">
                          <a:effectLst/>
                        </a:rPr>
                        <a:t>Improve maternal &amp; child health</a:t>
                      </a:r>
                    </a:p>
                    <a:p>
                      <a:pPr marL="0" marR="0">
                        <a:spcBef>
                          <a:spcPts val="0"/>
                        </a:spcBef>
                        <a:spcAft>
                          <a:spcPts val="0"/>
                        </a:spcAft>
                      </a:pPr>
                      <a:endParaRPr lang="en-US" sz="1800" dirty="0" smtClean="0">
                        <a:effectLst/>
                      </a:endParaRPr>
                    </a:p>
                    <a:p>
                      <a:pPr marL="0" marR="0">
                        <a:spcBef>
                          <a:spcPts val="0"/>
                        </a:spcBef>
                        <a:spcAft>
                          <a:spcPts val="0"/>
                        </a:spcAft>
                      </a:pPr>
                      <a:r>
                        <a:rPr lang="en-US" sz="1800" dirty="0" smtClean="0">
                          <a:effectLst/>
                        </a:rPr>
                        <a:t>Expand education</a:t>
                      </a:r>
                    </a:p>
                    <a:p>
                      <a:pPr marL="0" marR="0">
                        <a:spcBef>
                          <a:spcPts val="0"/>
                        </a:spcBef>
                        <a:spcAft>
                          <a:spcPts val="0"/>
                        </a:spcAft>
                      </a:pPr>
                      <a:endParaRPr lang="en-US" sz="1800" dirty="0" smtClean="0">
                        <a:effectLst/>
                      </a:endParaRPr>
                    </a:p>
                    <a:p>
                      <a:pPr marL="0" marR="0">
                        <a:spcBef>
                          <a:spcPts val="0"/>
                        </a:spcBef>
                        <a:spcAft>
                          <a:spcPts val="0"/>
                        </a:spcAft>
                      </a:pPr>
                      <a:r>
                        <a:rPr lang="en-US" sz="1800" dirty="0" smtClean="0">
                          <a:effectLst/>
                        </a:rPr>
                        <a:t>Not leave girls behind</a:t>
                      </a:r>
                    </a:p>
                    <a:p>
                      <a:pPr marL="0" marR="0">
                        <a:spcBef>
                          <a:spcPts val="0"/>
                        </a:spcBef>
                        <a:spcAft>
                          <a:spcPts val="0"/>
                        </a:spcAft>
                      </a:pPr>
                      <a:endParaRPr lang="en-US" sz="1800" dirty="0" smtClean="0">
                        <a:effectLst/>
                      </a:endParaRPr>
                    </a:p>
                    <a:p>
                      <a:pPr marL="0" marR="0">
                        <a:spcBef>
                          <a:spcPts val="0"/>
                        </a:spcBef>
                        <a:spcAft>
                          <a:spcPts val="0"/>
                        </a:spcAft>
                      </a:pPr>
                      <a:r>
                        <a:rPr lang="en-US" sz="1800" dirty="0" smtClean="0">
                          <a:effectLst/>
                        </a:rPr>
                        <a:t>Empower women </a:t>
                      </a:r>
                    </a:p>
                    <a:p>
                      <a:pPr marL="0" marR="0">
                        <a:spcBef>
                          <a:spcPts val="0"/>
                        </a:spcBef>
                        <a:spcAft>
                          <a:spcPts val="0"/>
                        </a:spcAft>
                      </a:pPr>
                      <a:endParaRPr lang="en-US" sz="1800" dirty="0" smtClean="0">
                        <a:effectLst/>
                      </a:endParaRPr>
                    </a:p>
                    <a:p>
                      <a:pPr marL="0" marR="0">
                        <a:spcBef>
                          <a:spcPts val="0"/>
                        </a:spcBef>
                        <a:spcAft>
                          <a:spcPts val="0"/>
                        </a:spcAft>
                      </a:pPr>
                      <a:r>
                        <a:rPr lang="en-US" sz="1800" dirty="0" smtClean="0">
                          <a:effectLst/>
                        </a:rPr>
                        <a:t>Expand comprehensive FP services</a:t>
                      </a:r>
                      <a:r>
                        <a:rPr lang="en-US" sz="1800" baseline="0" dirty="0" smtClean="0">
                          <a:effectLst/>
                        </a:rPr>
                        <a:t> </a:t>
                      </a:r>
                      <a:endParaRPr lang="en-US" sz="1800" dirty="0" smtClean="0">
                        <a:effectLst/>
                        <a:latin typeface="Calibri"/>
                        <a:ea typeface="Calibri"/>
                        <a:cs typeface="Times New Roman"/>
                      </a:endParaRPr>
                    </a:p>
                    <a:p>
                      <a:endParaRPr lang="en-ZA" dirty="0"/>
                    </a:p>
                  </a:txBody>
                  <a:tcPr/>
                </a:tc>
              </a:tr>
            </a:tbl>
          </a:graphicData>
        </a:graphic>
      </p:graphicFrame>
    </p:spTree>
    <p:extLst>
      <p:ext uri="{BB962C8B-B14F-4D97-AF65-F5344CB8AC3E}">
        <p14:creationId xmlns:p14="http://schemas.microsoft.com/office/powerpoint/2010/main" val="4113136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2875"/>
            <a:ext cx="8928992" cy="981869"/>
          </a:xfrm>
        </p:spPr>
        <p:txBody>
          <a:bodyPr/>
          <a:lstStyle/>
          <a:p>
            <a:r>
              <a:rPr lang="en-GB" sz="3500" b="1" dirty="0" smtClean="0">
                <a:latin typeface="Georgia" pitchFamily="18" charset="0"/>
              </a:rPr>
              <a:t/>
            </a:r>
            <a:br>
              <a:rPr lang="en-GB" sz="3500" b="1" dirty="0" smtClean="0">
                <a:latin typeface="Georgia" pitchFamily="18" charset="0"/>
              </a:rPr>
            </a:br>
            <a:r>
              <a:rPr lang="en-GB" sz="3500" b="1" dirty="0" smtClean="0">
                <a:latin typeface="Georgia" pitchFamily="18" charset="0"/>
              </a:rPr>
              <a:t>DD status &amp; Actionable policy </a:t>
            </a:r>
            <a:r>
              <a:rPr lang="en-GB" sz="3500" b="1" dirty="0">
                <a:latin typeface="Georgia" pitchFamily="18" charset="0"/>
              </a:rPr>
              <a:t>r</a:t>
            </a:r>
            <a:r>
              <a:rPr lang="en-GB" sz="3500" b="1" dirty="0" smtClean="0">
                <a:latin typeface="Georgia" pitchFamily="18" charset="0"/>
              </a:rPr>
              <a:t>ecommendations</a:t>
            </a:r>
            <a:br>
              <a:rPr lang="en-GB" sz="3500" b="1" dirty="0" smtClean="0">
                <a:latin typeface="Georgia" pitchFamily="18" charset="0"/>
              </a:rPr>
            </a:br>
            <a:endParaRPr lang="en-GB" sz="3500" b="1" dirty="0" smtClean="0">
              <a:latin typeface="Georgi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22557262"/>
              </p:ext>
            </p:extLst>
          </p:nvPr>
        </p:nvGraphicFramePr>
        <p:xfrm>
          <a:off x="107504" y="1196752"/>
          <a:ext cx="8928992" cy="5125720"/>
        </p:xfrm>
        <a:graphic>
          <a:graphicData uri="http://schemas.openxmlformats.org/drawingml/2006/table">
            <a:tbl>
              <a:tblPr firstRow="1" bandRow="1">
                <a:tableStyleId>{5C22544A-7EE6-4342-B048-85BDC9FD1C3A}</a:tableStyleId>
              </a:tblPr>
              <a:tblGrid>
                <a:gridCol w="2088232"/>
                <a:gridCol w="2520280"/>
                <a:gridCol w="2088232"/>
                <a:gridCol w="2232248"/>
              </a:tblGrid>
              <a:tr h="370840">
                <a:tc>
                  <a:txBody>
                    <a:bodyPr/>
                    <a:lstStyle/>
                    <a:p>
                      <a:r>
                        <a:rPr lang="en-ZA" dirty="0" smtClean="0"/>
                        <a:t>DD Stage</a:t>
                      </a:r>
                      <a:endParaRPr lang="en-ZA" dirty="0"/>
                    </a:p>
                  </a:txBody>
                  <a:tcPr>
                    <a:solidFill>
                      <a:schemeClr val="accent2"/>
                    </a:solidFill>
                  </a:tcPr>
                </a:tc>
                <a:tc>
                  <a:txBody>
                    <a:bodyPr/>
                    <a:lstStyle/>
                    <a:p>
                      <a:r>
                        <a:rPr lang="en-ZA" dirty="0" smtClean="0"/>
                        <a:t>Countries</a:t>
                      </a:r>
                      <a:endParaRPr lang="en-ZA" dirty="0"/>
                    </a:p>
                  </a:txBody>
                  <a:tcPr>
                    <a:solidFill>
                      <a:schemeClr val="accent2"/>
                    </a:solidFill>
                  </a:tcPr>
                </a:tc>
                <a:tc>
                  <a:txBody>
                    <a:bodyPr/>
                    <a:lstStyle/>
                    <a:p>
                      <a:r>
                        <a:rPr lang="en-ZA" dirty="0" smtClean="0"/>
                        <a:t>Policy Priority</a:t>
                      </a:r>
                      <a:endParaRPr lang="en-ZA" dirty="0"/>
                    </a:p>
                  </a:txBody>
                  <a:tcPr>
                    <a:solidFill>
                      <a:schemeClr val="accent2"/>
                    </a:solidFill>
                  </a:tcPr>
                </a:tc>
                <a:tc>
                  <a:txBody>
                    <a:bodyPr/>
                    <a:lstStyle/>
                    <a:p>
                      <a:r>
                        <a:rPr lang="en-ZA" dirty="0" smtClean="0"/>
                        <a:t>Recommendations</a:t>
                      </a:r>
                      <a:endParaRPr lang="en-ZA" dirty="0"/>
                    </a:p>
                  </a:txBody>
                  <a:tcPr>
                    <a:solidFill>
                      <a:schemeClr val="accent2"/>
                    </a:solidFill>
                  </a:tcPr>
                </a:tc>
              </a:tr>
              <a:tr h="370840">
                <a:tc>
                  <a:txBody>
                    <a:bodyPr/>
                    <a:lstStyle/>
                    <a:p>
                      <a:pPr marL="0" marR="0">
                        <a:spcBef>
                          <a:spcPts val="0"/>
                        </a:spcBef>
                        <a:spcAft>
                          <a:spcPts val="0"/>
                        </a:spcAft>
                        <a:buFontTx/>
                        <a:buNone/>
                      </a:pPr>
                      <a:r>
                        <a:rPr lang="en-US" sz="1800" b="1" dirty="0" smtClean="0">
                          <a:solidFill>
                            <a:srgbClr val="FFFF00"/>
                          </a:solidFill>
                          <a:effectLst/>
                          <a:latin typeface="+mj-lt"/>
                        </a:rPr>
                        <a:t>Early-dividend </a:t>
                      </a:r>
                    </a:p>
                    <a:p>
                      <a:pPr marL="0" marR="0">
                        <a:spcBef>
                          <a:spcPts val="0"/>
                        </a:spcBef>
                        <a:spcAft>
                          <a:spcPts val="0"/>
                        </a:spcAft>
                        <a:buFontTx/>
                        <a:buNone/>
                      </a:pPr>
                      <a:r>
                        <a:rPr lang="en-US" sz="1800" dirty="0" smtClean="0">
                          <a:solidFill>
                            <a:schemeClr val="bg1"/>
                          </a:solidFill>
                          <a:effectLst/>
                          <a:latin typeface="+mj-lt"/>
                        </a:rPr>
                        <a:t>Fertility rates fallen below 4</a:t>
                      </a:r>
                      <a:r>
                        <a:rPr lang="en-US" sz="1800" baseline="0" dirty="0" smtClean="0">
                          <a:solidFill>
                            <a:schemeClr val="bg1"/>
                          </a:solidFill>
                          <a:effectLst/>
                          <a:latin typeface="+mj-lt"/>
                        </a:rPr>
                        <a:t> </a:t>
                      </a:r>
                      <a:r>
                        <a:rPr lang="en-US" sz="1800" dirty="0" smtClean="0">
                          <a:solidFill>
                            <a:schemeClr val="bg1"/>
                          </a:solidFill>
                          <a:effectLst/>
                          <a:latin typeface="+mj-lt"/>
                        </a:rPr>
                        <a:t>and the working-age share of the population is likely rising. </a:t>
                      </a:r>
                      <a:endParaRPr lang="en-US" sz="1800" dirty="0" smtClean="0">
                        <a:solidFill>
                          <a:schemeClr val="bg1"/>
                        </a:solidFill>
                        <a:effectLst/>
                        <a:latin typeface="+mj-lt"/>
                        <a:ea typeface="Calibri"/>
                        <a:cs typeface="Times New Roman"/>
                      </a:endParaRPr>
                    </a:p>
                    <a:p>
                      <a:endParaRPr lang="en-ZA" dirty="0">
                        <a:latin typeface="+mj-lt"/>
                      </a:endParaRPr>
                    </a:p>
                  </a:txBody>
                  <a:tcPr>
                    <a:solidFill>
                      <a:schemeClr val="accent2"/>
                    </a:solidFill>
                  </a:tcPr>
                </a:tc>
                <a:tc>
                  <a:txBody>
                    <a:bodyPr/>
                    <a:lstStyle/>
                    <a:p>
                      <a:r>
                        <a:rPr lang="en-ZA" dirty="0" smtClean="0"/>
                        <a:t>Algeria, Botswana, </a:t>
                      </a:r>
                      <a:r>
                        <a:rPr lang="en-ZA" dirty="0" err="1" smtClean="0"/>
                        <a:t>Cabo</a:t>
                      </a:r>
                      <a:r>
                        <a:rPr lang="en-ZA" dirty="0" smtClean="0"/>
                        <a:t> Verde, Djibouti, Egypt, Ethiopia, Gabon,</a:t>
                      </a:r>
                      <a:r>
                        <a:rPr lang="en-ZA" baseline="0" dirty="0" smtClean="0"/>
                        <a:t> Ghana, Kenya, Lesotho, Libya, Namibia, Rwanda, South Africa, Swaziland, Zimbabwe</a:t>
                      </a:r>
                      <a:endParaRPr lang="en-ZA" dirty="0"/>
                    </a:p>
                  </a:txBody>
                  <a:tcPr/>
                </a:tc>
                <a:tc>
                  <a:txBody>
                    <a:bodyPr/>
                    <a:lstStyle/>
                    <a:p>
                      <a:pPr marL="0" marR="0">
                        <a:spcBef>
                          <a:spcPts val="0"/>
                        </a:spcBef>
                        <a:spcAft>
                          <a:spcPts val="0"/>
                        </a:spcAft>
                        <a:buFontTx/>
                        <a:buNone/>
                      </a:pPr>
                      <a:r>
                        <a:rPr lang="en-US" sz="1800" dirty="0" smtClean="0">
                          <a:effectLst/>
                        </a:rPr>
                        <a:t>Accelerate job creation </a:t>
                      </a:r>
                    </a:p>
                    <a:p>
                      <a:pPr marL="0" marR="0">
                        <a:spcBef>
                          <a:spcPts val="0"/>
                        </a:spcBef>
                        <a:spcAft>
                          <a:spcPts val="0"/>
                        </a:spcAft>
                        <a:buFontTx/>
                        <a:buNone/>
                      </a:pPr>
                      <a:endParaRPr lang="en-US" sz="1800" dirty="0" smtClean="0">
                        <a:effectLst/>
                      </a:endParaRPr>
                    </a:p>
                    <a:p>
                      <a:pPr marL="0" marR="0">
                        <a:spcBef>
                          <a:spcPts val="0"/>
                        </a:spcBef>
                        <a:spcAft>
                          <a:spcPts val="0"/>
                        </a:spcAft>
                        <a:buFontTx/>
                        <a:buNone/>
                      </a:pPr>
                      <a:r>
                        <a:rPr lang="en-US" sz="1800" dirty="0" smtClean="0">
                          <a:effectLst/>
                        </a:rPr>
                        <a:t>Create productive jobs for the growing share of the population in working age to reap the first</a:t>
                      </a:r>
                    </a:p>
                    <a:p>
                      <a:pPr marL="0" marR="0">
                        <a:spcBef>
                          <a:spcPts val="0"/>
                        </a:spcBef>
                        <a:spcAft>
                          <a:spcPts val="0"/>
                        </a:spcAft>
                        <a:buFontTx/>
                        <a:buNone/>
                      </a:pPr>
                      <a:r>
                        <a:rPr lang="en-US" sz="1800" dirty="0" smtClean="0">
                          <a:effectLst/>
                        </a:rPr>
                        <a:t>DD</a:t>
                      </a:r>
                    </a:p>
                  </a:txBody>
                  <a:tcPr/>
                </a:tc>
                <a:tc>
                  <a:txBody>
                    <a:bodyPr/>
                    <a:lstStyle/>
                    <a:p>
                      <a:pPr marL="0" marR="0">
                        <a:spcBef>
                          <a:spcPts val="0"/>
                        </a:spcBef>
                        <a:spcAft>
                          <a:spcPts val="0"/>
                        </a:spcAft>
                        <a:buFontTx/>
                        <a:buNone/>
                      </a:pPr>
                      <a:r>
                        <a:rPr lang="en-US" sz="1800" dirty="0" smtClean="0">
                          <a:effectLst/>
                        </a:rPr>
                        <a:t>Invest in human capital, including technical and vocational education and training (TVET)</a:t>
                      </a:r>
                    </a:p>
                    <a:p>
                      <a:pPr marL="0" marR="0">
                        <a:spcBef>
                          <a:spcPts val="0"/>
                        </a:spcBef>
                        <a:spcAft>
                          <a:spcPts val="0"/>
                        </a:spcAft>
                        <a:buFontTx/>
                        <a:buNone/>
                      </a:pPr>
                      <a:endParaRPr lang="en-US" sz="1800" dirty="0" smtClean="0">
                        <a:effectLst/>
                      </a:endParaRPr>
                    </a:p>
                    <a:p>
                      <a:pPr marL="0" marR="0">
                        <a:spcBef>
                          <a:spcPts val="0"/>
                        </a:spcBef>
                        <a:spcAft>
                          <a:spcPts val="0"/>
                        </a:spcAft>
                        <a:buFontTx/>
                        <a:buNone/>
                      </a:pPr>
                      <a:r>
                        <a:rPr lang="en-US" sz="1800" dirty="0" smtClean="0">
                          <a:effectLst/>
                        </a:rPr>
                        <a:t>Reduce barriers to female labor </a:t>
                      </a:r>
                      <a:r>
                        <a:rPr lang="en-US" sz="1800" smtClean="0">
                          <a:effectLst/>
                        </a:rPr>
                        <a:t>force participation (LFP)</a:t>
                      </a:r>
                      <a:endParaRPr lang="en-US" sz="1800" dirty="0" smtClean="0">
                        <a:effectLst/>
                      </a:endParaRPr>
                    </a:p>
                    <a:p>
                      <a:pPr marL="0" marR="0">
                        <a:spcBef>
                          <a:spcPts val="0"/>
                        </a:spcBef>
                        <a:spcAft>
                          <a:spcPts val="0"/>
                        </a:spcAft>
                        <a:buFontTx/>
                        <a:buNone/>
                      </a:pPr>
                      <a:endParaRPr lang="en-US" sz="1800" dirty="0" smtClean="0">
                        <a:effectLst/>
                      </a:endParaRPr>
                    </a:p>
                    <a:p>
                      <a:pPr marL="0" marR="0">
                        <a:spcBef>
                          <a:spcPts val="0"/>
                        </a:spcBef>
                        <a:spcAft>
                          <a:spcPts val="0"/>
                        </a:spcAft>
                        <a:buFontTx/>
                        <a:buNone/>
                      </a:pPr>
                      <a:r>
                        <a:rPr lang="en-US" sz="1800" dirty="0" smtClean="0">
                          <a:effectLst/>
                        </a:rPr>
                        <a:t>Strengthen conditions conducive to savings and job creation</a:t>
                      </a:r>
                      <a:endParaRPr lang="en-US" sz="1800" dirty="0" smtClean="0">
                        <a:effectLst/>
                        <a:latin typeface="Calibri"/>
                        <a:ea typeface="Calibri"/>
                        <a:cs typeface="Times New Roman"/>
                      </a:endParaRPr>
                    </a:p>
                    <a:p>
                      <a:endParaRPr lang="en-ZA" dirty="0"/>
                    </a:p>
                  </a:txBody>
                  <a:tcPr/>
                </a:tc>
              </a:tr>
            </a:tbl>
          </a:graphicData>
        </a:graphic>
      </p:graphicFrame>
    </p:spTree>
    <p:extLst>
      <p:ext uri="{BB962C8B-B14F-4D97-AF65-F5344CB8AC3E}">
        <p14:creationId xmlns:p14="http://schemas.microsoft.com/office/powerpoint/2010/main" val="3264971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2875"/>
            <a:ext cx="8928992" cy="981869"/>
          </a:xfrm>
        </p:spPr>
        <p:txBody>
          <a:bodyPr/>
          <a:lstStyle/>
          <a:p>
            <a:r>
              <a:rPr lang="en-GB" sz="3500" b="1" dirty="0" smtClean="0">
                <a:latin typeface="Georgia" pitchFamily="18" charset="0"/>
              </a:rPr>
              <a:t/>
            </a:r>
            <a:br>
              <a:rPr lang="en-GB" sz="3500" b="1" dirty="0" smtClean="0">
                <a:latin typeface="Georgia" pitchFamily="18" charset="0"/>
              </a:rPr>
            </a:br>
            <a:r>
              <a:rPr lang="en-GB" sz="3500" b="1" dirty="0" smtClean="0">
                <a:latin typeface="Georgia" pitchFamily="18" charset="0"/>
              </a:rPr>
              <a:t>DD status &amp; Actionable policy </a:t>
            </a:r>
            <a:r>
              <a:rPr lang="en-GB" sz="3500" b="1" dirty="0">
                <a:latin typeface="Georgia" pitchFamily="18" charset="0"/>
              </a:rPr>
              <a:t>r</a:t>
            </a:r>
            <a:r>
              <a:rPr lang="en-GB" sz="3500" b="1" dirty="0" smtClean="0">
                <a:latin typeface="Georgia" pitchFamily="18" charset="0"/>
              </a:rPr>
              <a:t>ecommendations</a:t>
            </a:r>
            <a:br>
              <a:rPr lang="en-GB" sz="3500" b="1" dirty="0" smtClean="0">
                <a:latin typeface="Georgia" pitchFamily="18" charset="0"/>
              </a:rPr>
            </a:br>
            <a:endParaRPr lang="en-GB" sz="3500" b="1" dirty="0" smtClean="0">
              <a:latin typeface="Georgi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904039"/>
              </p:ext>
            </p:extLst>
          </p:nvPr>
        </p:nvGraphicFramePr>
        <p:xfrm>
          <a:off x="107504" y="1196752"/>
          <a:ext cx="8928992" cy="4577080"/>
        </p:xfrm>
        <a:graphic>
          <a:graphicData uri="http://schemas.openxmlformats.org/drawingml/2006/table">
            <a:tbl>
              <a:tblPr firstRow="1" bandRow="1">
                <a:tableStyleId>{5C22544A-7EE6-4342-B048-85BDC9FD1C3A}</a:tableStyleId>
              </a:tblPr>
              <a:tblGrid>
                <a:gridCol w="2088232"/>
                <a:gridCol w="2520280"/>
                <a:gridCol w="2088232"/>
                <a:gridCol w="2232248"/>
              </a:tblGrid>
              <a:tr h="370840">
                <a:tc>
                  <a:txBody>
                    <a:bodyPr/>
                    <a:lstStyle/>
                    <a:p>
                      <a:r>
                        <a:rPr lang="en-ZA" dirty="0" smtClean="0"/>
                        <a:t>DD Stage</a:t>
                      </a:r>
                      <a:endParaRPr lang="en-ZA" dirty="0"/>
                    </a:p>
                  </a:txBody>
                  <a:tcPr>
                    <a:solidFill>
                      <a:schemeClr val="accent2"/>
                    </a:solidFill>
                  </a:tcPr>
                </a:tc>
                <a:tc>
                  <a:txBody>
                    <a:bodyPr/>
                    <a:lstStyle/>
                    <a:p>
                      <a:r>
                        <a:rPr lang="en-ZA" dirty="0" smtClean="0"/>
                        <a:t>Countries</a:t>
                      </a:r>
                      <a:endParaRPr lang="en-ZA" dirty="0"/>
                    </a:p>
                  </a:txBody>
                  <a:tcPr>
                    <a:solidFill>
                      <a:schemeClr val="accent2"/>
                    </a:solidFill>
                  </a:tcPr>
                </a:tc>
                <a:tc>
                  <a:txBody>
                    <a:bodyPr/>
                    <a:lstStyle/>
                    <a:p>
                      <a:r>
                        <a:rPr lang="en-ZA" dirty="0" smtClean="0"/>
                        <a:t>Policy Priority</a:t>
                      </a:r>
                      <a:endParaRPr lang="en-ZA" dirty="0"/>
                    </a:p>
                  </a:txBody>
                  <a:tcPr>
                    <a:solidFill>
                      <a:schemeClr val="accent2"/>
                    </a:solidFill>
                  </a:tcPr>
                </a:tc>
                <a:tc>
                  <a:txBody>
                    <a:bodyPr/>
                    <a:lstStyle/>
                    <a:p>
                      <a:r>
                        <a:rPr lang="en-ZA" dirty="0" smtClean="0"/>
                        <a:t>Recommendations</a:t>
                      </a:r>
                      <a:endParaRPr lang="en-ZA" dirty="0"/>
                    </a:p>
                  </a:txBody>
                  <a:tcPr>
                    <a:solidFill>
                      <a:schemeClr val="accent2"/>
                    </a:solidFill>
                  </a:tcPr>
                </a:tc>
              </a:tr>
              <a:tr h="370840">
                <a:tc>
                  <a:txBody>
                    <a:bodyPr/>
                    <a:lstStyle/>
                    <a:p>
                      <a:pPr marL="0" marR="0">
                        <a:spcBef>
                          <a:spcPts val="0"/>
                        </a:spcBef>
                        <a:spcAft>
                          <a:spcPts val="0"/>
                        </a:spcAft>
                        <a:buFontTx/>
                        <a:buNone/>
                      </a:pPr>
                      <a:r>
                        <a:rPr lang="en-US" sz="1800" b="1" dirty="0" smtClean="0">
                          <a:solidFill>
                            <a:srgbClr val="FFFF00"/>
                          </a:solidFill>
                          <a:effectLst/>
                          <a:latin typeface="+mn-lt"/>
                        </a:rPr>
                        <a:t>Late-dividend </a:t>
                      </a:r>
                    </a:p>
                    <a:p>
                      <a:pPr marL="0" marR="0">
                        <a:spcBef>
                          <a:spcPts val="0"/>
                        </a:spcBef>
                        <a:spcAft>
                          <a:spcPts val="0"/>
                        </a:spcAft>
                        <a:buFontTx/>
                        <a:buNone/>
                      </a:pPr>
                      <a:r>
                        <a:rPr lang="en-US" sz="1800" dirty="0" smtClean="0">
                          <a:solidFill>
                            <a:schemeClr val="bg1"/>
                          </a:solidFill>
                          <a:effectLst/>
                          <a:latin typeface="+mn-lt"/>
                        </a:rPr>
                        <a:t>Fertility rates are typically above replacement levels of 2.1, but fertility continues to decline. Even though they have shrinking working-age shares, their overall age structures are still favorable for the first DD.</a:t>
                      </a:r>
                      <a:endParaRPr lang="en-US" sz="1800" dirty="0" smtClean="0">
                        <a:solidFill>
                          <a:schemeClr val="bg1"/>
                        </a:solidFill>
                        <a:effectLst/>
                        <a:latin typeface="+mn-lt"/>
                        <a:ea typeface="Calibri"/>
                        <a:cs typeface="Times New Roman"/>
                      </a:endParaRPr>
                    </a:p>
                    <a:p>
                      <a:endParaRPr lang="en-ZA" dirty="0">
                        <a:latin typeface="+mj-lt"/>
                      </a:endParaRPr>
                    </a:p>
                  </a:txBody>
                  <a:tcPr>
                    <a:solidFill>
                      <a:schemeClr val="accent2"/>
                    </a:solidFill>
                  </a:tcPr>
                </a:tc>
                <a:tc>
                  <a:txBody>
                    <a:bodyPr/>
                    <a:lstStyle/>
                    <a:p>
                      <a:r>
                        <a:rPr lang="en-ZA" dirty="0" smtClean="0"/>
                        <a:t>Mauritius, Morocco, Seychelles, Tunisia</a:t>
                      </a:r>
                      <a:endParaRPr lang="en-ZA" dirty="0"/>
                    </a:p>
                  </a:txBody>
                  <a:tcPr/>
                </a:tc>
                <a:tc>
                  <a:txBody>
                    <a:bodyPr/>
                    <a:lstStyle/>
                    <a:p>
                      <a:pPr marL="0" marR="0">
                        <a:spcBef>
                          <a:spcPts val="0"/>
                        </a:spcBef>
                        <a:spcAft>
                          <a:spcPts val="0"/>
                        </a:spcAft>
                        <a:buFontTx/>
                        <a:buNone/>
                      </a:pPr>
                      <a:r>
                        <a:rPr lang="en-US" sz="1800" dirty="0" smtClean="0">
                          <a:effectLst/>
                        </a:rPr>
                        <a:t>Sustain productivity growth </a:t>
                      </a:r>
                    </a:p>
                    <a:p>
                      <a:pPr marL="0" marR="0">
                        <a:spcBef>
                          <a:spcPts val="0"/>
                        </a:spcBef>
                        <a:spcAft>
                          <a:spcPts val="0"/>
                        </a:spcAft>
                        <a:buFontTx/>
                        <a:buNone/>
                      </a:pPr>
                      <a:endParaRPr lang="en-US" sz="1800" dirty="0" smtClean="0">
                        <a:effectLst/>
                      </a:endParaRPr>
                    </a:p>
                    <a:p>
                      <a:pPr marL="0" marR="0">
                        <a:spcBef>
                          <a:spcPts val="0"/>
                        </a:spcBef>
                        <a:spcAft>
                          <a:spcPts val="0"/>
                        </a:spcAft>
                        <a:buFontTx/>
                        <a:buNone/>
                      </a:pPr>
                      <a:r>
                        <a:rPr lang="en-US" sz="1800" dirty="0" smtClean="0">
                          <a:effectLst/>
                        </a:rPr>
                        <a:t>Create conditions necessary to reap the second DD</a:t>
                      </a:r>
                    </a:p>
                    <a:p>
                      <a:pPr marL="0" marR="0">
                        <a:spcBef>
                          <a:spcPts val="0"/>
                        </a:spcBef>
                        <a:spcAft>
                          <a:spcPts val="0"/>
                        </a:spcAft>
                        <a:buFontTx/>
                        <a:buNone/>
                      </a:pPr>
                      <a:endParaRPr lang="en-US" sz="1800" dirty="0" smtClean="0">
                        <a:effectLst/>
                      </a:endParaRPr>
                    </a:p>
                    <a:p>
                      <a:pPr marL="0" marR="0">
                        <a:spcBef>
                          <a:spcPts val="0"/>
                        </a:spcBef>
                        <a:spcAft>
                          <a:spcPts val="0"/>
                        </a:spcAft>
                        <a:buFontTx/>
                        <a:buNone/>
                      </a:pPr>
                      <a:r>
                        <a:rPr lang="en-US" sz="1800" dirty="0" smtClean="0">
                          <a:effectLst/>
                        </a:rPr>
                        <a:t>Prepare for aging</a:t>
                      </a:r>
                      <a:endParaRPr lang="en-US" sz="1800" dirty="0">
                        <a:effectLst/>
                      </a:endParaRPr>
                    </a:p>
                  </a:txBody>
                  <a:tcPr/>
                </a:tc>
                <a:tc>
                  <a:txBody>
                    <a:bodyPr/>
                    <a:lstStyle/>
                    <a:p>
                      <a:pPr marL="0" marR="0">
                        <a:spcBef>
                          <a:spcPts val="0"/>
                        </a:spcBef>
                        <a:spcAft>
                          <a:spcPts val="0"/>
                        </a:spcAft>
                        <a:buFontTx/>
                        <a:buNone/>
                      </a:pPr>
                      <a:r>
                        <a:rPr lang="en-US" sz="1800" dirty="0" smtClean="0">
                          <a:effectLst/>
                        </a:rPr>
                        <a:t>Continue mobilization of savings for productive investment</a:t>
                      </a:r>
                    </a:p>
                    <a:p>
                      <a:pPr marL="0" marR="0">
                        <a:spcBef>
                          <a:spcPts val="0"/>
                        </a:spcBef>
                        <a:spcAft>
                          <a:spcPts val="0"/>
                        </a:spcAft>
                        <a:buFontTx/>
                        <a:buNone/>
                      </a:pPr>
                      <a:endParaRPr lang="en-US" sz="1800" dirty="0" smtClean="0">
                        <a:effectLst/>
                      </a:endParaRPr>
                    </a:p>
                    <a:p>
                      <a:pPr marL="0" marR="0">
                        <a:spcBef>
                          <a:spcPts val="0"/>
                        </a:spcBef>
                        <a:spcAft>
                          <a:spcPts val="0"/>
                        </a:spcAft>
                        <a:buFontTx/>
                        <a:buNone/>
                      </a:pPr>
                      <a:r>
                        <a:rPr lang="en-US" sz="1800" dirty="0" smtClean="0">
                          <a:effectLst/>
                        </a:rPr>
                        <a:t>Ensure that public policies encourage LFP for both</a:t>
                      </a:r>
                      <a:r>
                        <a:rPr lang="en-US" sz="1800" baseline="0" dirty="0" smtClean="0">
                          <a:effectLst/>
                        </a:rPr>
                        <a:t> sexes</a:t>
                      </a:r>
                    </a:p>
                    <a:p>
                      <a:pPr marL="0" marR="0">
                        <a:spcBef>
                          <a:spcPts val="0"/>
                        </a:spcBef>
                        <a:spcAft>
                          <a:spcPts val="0"/>
                        </a:spcAft>
                        <a:buFontTx/>
                        <a:buNone/>
                      </a:pPr>
                      <a:endParaRPr lang="en-US" sz="1800" dirty="0" smtClean="0">
                        <a:effectLst/>
                      </a:endParaRPr>
                    </a:p>
                    <a:p>
                      <a:pPr marL="0" marR="0">
                        <a:spcBef>
                          <a:spcPts val="0"/>
                        </a:spcBef>
                        <a:spcAft>
                          <a:spcPts val="0"/>
                        </a:spcAft>
                        <a:buFontTx/>
                        <a:buNone/>
                      </a:pPr>
                      <a:r>
                        <a:rPr lang="en-US" sz="1800" dirty="0" smtClean="0">
                          <a:effectLst/>
                        </a:rPr>
                        <a:t>Design cost-effective systems for welfare vulnerable elderly </a:t>
                      </a:r>
                      <a:endParaRPr lang="en-US" sz="1800" dirty="0" smtClean="0">
                        <a:effectLst/>
                        <a:latin typeface="Calibri"/>
                        <a:ea typeface="Calibri"/>
                        <a:cs typeface="Times New Roman"/>
                      </a:endParaRPr>
                    </a:p>
                  </a:txBody>
                  <a:tcPr/>
                </a:tc>
              </a:tr>
            </a:tbl>
          </a:graphicData>
        </a:graphic>
      </p:graphicFrame>
    </p:spTree>
    <p:extLst>
      <p:ext uri="{BB962C8B-B14F-4D97-AF65-F5344CB8AC3E}">
        <p14:creationId xmlns:p14="http://schemas.microsoft.com/office/powerpoint/2010/main" val="3645147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3" y="142875"/>
            <a:ext cx="8712968" cy="1557933"/>
          </a:xfrm>
        </p:spPr>
        <p:txBody>
          <a:bodyPr/>
          <a:lstStyle/>
          <a:p>
            <a:r>
              <a:rPr lang="en-GB" sz="3600" b="1" dirty="0" smtClean="0">
                <a:latin typeface="Georgia" pitchFamily="18" charset="0"/>
              </a:rPr>
              <a:t/>
            </a:r>
            <a:br>
              <a:rPr lang="en-GB" sz="3600" b="1" dirty="0" smtClean="0">
                <a:latin typeface="Georgia" pitchFamily="18" charset="0"/>
              </a:rPr>
            </a:br>
            <a:r>
              <a:rPr lang="en-GB" sz="3600" b="1" dirty="0" smtClean="0">
                <a:latin typeface="Georgia" pitchFamily="18" charset="0"/>
              </a:rPr>
              <a:t>Demographic Window of Opportunity for Harnessing DD</a:t>
            </a:r>
            <a:br>
              <a:rPr lang="en-GB" sz="3600" b="1" dirty="0" smtClean="0">
                <a:latin typeface="Georgia" pitchFamily="18" charset="0"/>
              </a:rPr>
            </a:br>
            <a:r>
              <a:rPr lang="en-GB" sz="3600" b="1" dirty="0" smtClean="0">
                <a:latin typeface="Georgia" pitchFamily="18" charset="0"/>
              </a:rPr>
              <a:t>in African Countries</a:t>
            </a:r>
            <a:r>
              <a:rPr lang="en-US" sz="3600" b="1" dirty="0">
                <a:latin typeface="Georgia" pitchFamily="18" charset="0"/>
              </a:rPr>
              <a:t/>
            </a:r>
            <a:br>
              <a:rPr lang="en-US" sz="3600" b="1" dirty="0">
                <a:latin typeface="Georgia" pitchFamily="18" charset="0"/>
              </a:rPr>
            </a:br>
            <a:endParaRPr lang="en-GB" sz="3600" b="1" dirty="0" smtClean="0">
              <a:latin typeface="Georgia" pitchFamily="18" charset="0"/>
            </a:endParaRPr>
          </a:p>
        </p:txBody>
      </p:sp>
      <p:graphicFrame>
        <p:nvGraphicFramePr>
          <p:cNvPr id="4" name="Chart 3"/>
          <p:cNvGraphicFramePr>
            <a:graphicFrameLocks/>
          </p:cNvGraphicFramePr>
          <p:nvPr>
            <p:extLst/>
          </p:nvPr>
        </p:nvGraphicFramePr>
        <p:xfrm>
          <a:off x="899592" y="1794024"/>
          <a:ext cx="7344816"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899592" y="4170288"/>
            <a:ext cx="432048" cy="2880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72000" y="5754340"/>
            <a:ext cx="432048" cy="4320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53184" y="4725144"/>
            <a:ext cx="5252392" cy="307777"/>
          </a:xfrm>
          <a:prstGeom prst="rect">
            <a:avLst/>
          </a:prstGeom>
          <a:noFill/>
        </p:spPr>
        <p:txBody>
          <a:bodyPr wrap="square" rtlCol="0">
            <a:spAutoFit/>
          </a:bodyPr>
          <a:lstStyle/>
          <a:p>
            <a:pPr algn="ctr"/>
            <a:r>
              <a:rPr lang="en-US" sz="1400" b="1" i="1" dirty="0" smtClean="0">
                <a:solidFill>
                  <a:srgbClr val="C00000"/>
                </a:solidFill>
              </a:rPr>
              <a:t>Demographic Window of Opportunity</a:t>
            </a:r>
            <a:endParaRPr lang="en-US" sz="1400" b="1" i="1" dirty="0">
              <a:solidFill>
                <a:srgbClr val="C00000"/>
              </a:solidFill>
            </a:endParaRPr>
          </a:p>
        </p:txBody>
      </p:sp>
    </p:spTree>
    <p:extLst>
      <p:ext uri="{BB962C8B-B14F-4D97-AF65-F5344CB8AC3E}">
        <p14:creationId xmlns:p14="http://schemas.microsoft.com/office/powerpoint/2010/main" val="3550063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2" y="142875"/>
            <a:ext cx="8784975" cy="837853"/>
          </a:xfrm>
        </p:spPr>
        <p:txBody>
          <a:bodyPr/>
          <a:lstStyle/>
          <a:p>
            <a:r>
              <a:rPr lang="en-GB" sz="3600" b="1" dirty="0" smtClean="0">
                <a:latin typeface="Georgia" pitchFamily="18" charset="0"/>
              </a:rPr>
              <a:t/>
            </a:r>
            <a:br>
              <a:rPr lang="en-GB" sz="3600" b="1" dirty="0" smtClean="0">
                <a:latin typeface="Georgia" pitchFamily="18" charset="0"/>
              </a:rPr>
            </a:br>
            <a:r>
              <a:rPr lang="en-GB" sz="3600" b="1" dirty="0" smtClean="0">
                <a:latin typeface="Georgia" pitchFamily="18" charset="0"/>
              </a:rPr>
              <a:t>Actually, there is no </a:t>
            </a:r>
            <a:r>
              <a:rPr lang="en-GB" sz="3600" b="1" dirty="0">
                <a:latin typeface="Georgia" pitchFamily="18" charset="0"/>
              </a:rPr>
              <a:t>c</a:t>
            </a:r>
            <a:r>
              <a:rPr lang="en-GB" sz="3600" b="1" dirty="0" smtClean="0">
                <a:latin typeface="Georgia" pitchFamily="18" charset="0"/>
              </a:rPr>
              <a:t>hoice…</a:t>
            </a:r>
            <a:r>
              <a:rPr lang="en-US" sz="3600" b="1" dirty="0">
                <a:latin typeface="Georgia" pitchFamily="18" charset="0"/>
              </a:rPr>
              <a:t/>
            </a:r>
            <a:br>
              <a:rPr lang="en-US" sz="3600" b="1" dirty="0">
                <a:latin typeface="Georgia" pitchFamily="18" charset="0"/>
              </a:rPr>
            </a:br>
            <a:endParaRPr lang="en-GB" sz="3600" b="1" dirty="0" smtClean="0">
              <a:latin typeface="Georgia" pitchFamily="18" charset="0"/>
            </a:endParaRPr>
          </a:p>
        </p:txBody>
      </p:sp>
      <p:sp>
        <p:nvSpPr>
          <p:cNvPr id="8" name="Right Arrow 7"/>
          <p:cNvSpPr/>
          <p:nvPr/>
        </p:nvSpPr>
        <p:spPr>
          <a:xfrm>
            <a:off x="4860032" y="3171780"/>
            <a:ext cx="3744416" cy="161938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+Welfare</a:t>
            </a:r>
            <a:endParaRPr lang="en-ZA" sz="3600" b="1" dirty="0"/>
          </a:p>
        </p:txBody>
      </p:sp>
      <p:sp>
        <p:nvSpPr>
          <p:cNvPr id="17" name="Down Arrow 16"/>
          <p:cNvSpPr/>
          <p:nvPr/>
        </p:nvSpPr>
        <p:spPr>
          <a:xfrm>
            <a:off x="3589263" y="3950660"/>
            <a:ext cx="1713873" cy="292494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3200" b="1" dirty="0"/>
              <a:t>-</a:t>
            </a:r>
            <a:r>
              <a:rPr lang="en-ZA" sz="3200" b="1" dirty="0" smtClean="0"/>
              <a:t>Production</a:t>
            </a:r>
            <a:endParaRPr lang="en-ZA" sz="3200" b="1" dirty="0"/>
          </a:p>
        </p:txBody>
      </p:sp>
      <p:sp>
        <p:nvSpPr>
          <p:cNvPr id="18" name="Right Arrow 17"/>
          <p:cNvSpPr/>
          <p:nvPr/>
        </p:nvSpPr>
        <p:spPr>
          <a:xfrm rot="10800000">
            <a:off x="467544" y="3140968"/>
            <a:ext cx="3528392" cy="162891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21215617" rev="10800000"/>
              </a:camera>
              <a:lightRig rig="threePt" dir="t"/>
            </a:scene3d>
          </a:bodyPr>
          <a:lstStyle/>
          <a:p>
            <a:pPr algn="ctr"/>
            <a:r>
              <a:rPr lang="en-ZA" sz="3600" b="1" dirty="0" smtClean="0"/>
              <a:t>-Welfare</a:t>
            </a:r>
            <a:endParaRPr lang="en-ZA" sz="3600" b="1" dirty="0"/>
          </a:p>
        </p:txBody>
      </p:sp>
      <p:sp>
        <p:nvSpPr>
          <p:cNvPr id="19" name="Down Arrow 18"/>
          <p:cNvSpPr/>
          <p:nvPr/>
        </p:nvSpPr>
        <p:spPr>
          <a:xfrm rot="10800000">
            <a:off x="3589264" y="980728"/>
            <a:ext cx="1713872" cy="295232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ZA" sz="3200" b="1" dirty="0" smtClean="0"/>
              <a:t>+Production</a:t>
            </a:r>
            <a:endParaRPr lang="en-ZA" sz="3200" b="1" dirty="0"/>
          </a:p>
        </p:txBody>
      </p:sp>
      <p:sp>
        <p:nvSpPr>
          <p:cNvPr id="24" name="TextBox 23"/>
          <p:cNvSpPr txBox="1"/>
          <p:nvPr/>
        </p:nvSpPr>
        <p:spPr>
          <a:xfrm>
            <a:off x="182940" y="1052736"/>
            <a:ext cx="3567639" cy="1569660"/>
          </a:xfrm>
          <a:prstGeom prst="rect">
            <a:avLst/>
          </a:prstGeom>
          <a:noFill/>
        </p:spPr>
        <p:txBody>
          <a:bodyPr wrap="square" rtlCol="0">
            <a:spAutoFit/>
          </a:bodyPr>
          <a:lstStyle/>
          <a:p>
            <a:r>
              <a:rPr lang="en-US" sz="2400" b="1" dirty="0" smtClean="0">
                <a:solidFill>
                  <a:srgbClr val="C00000"/>
                </a:solidFill>
              </a:rPr>
              <a:t>+</a:t>
            </a:r>
            <a:r>
              <a:rPr lang="en-US" sz="2400" b="1" dirty="0" smtClean="0"/>
              <a:t> Demographic Trans.</a:t>
            </a:r>
          </a:p>
          <a:p>
            <a:r>
              <a:rPr lang="en-US" sz="2400" b="1" dirty="0" smtClean="0">
                <a:solidFill>
                  <a:srgbClr val="C00000"/>
                </a:solidFill>
              </a:rPr>
              <a:t>-</a:t>
            </a:r>
            <a:r>
              <a:rPr lang="en-US" sz="2400" b="1" dirty="0" smtClean="0"/>
              <a:t> Investment </a:t>
            </a:r>
            <a:r>
              <a:rPr lang="en-US" sz="2400" b="1" dirty="0"/>
              <a:t>in </a:t>
            </a:r>
            <a:r>
              <a:rPr lang="en-US" sz="2400" b="1" dirty="0" smtClean="0"/>
              <a:t>Youth</a:t>
            </a:r>
          </a:p>
          <a:p>
            <a:pPr algn="ctr"/>
            <a:r>
              <a:rPr lang="en-US" sz="2400" b="1" dirty="0">
                <a:solidFill>
                  <a:schemeClr val="tx2">
                    <a:lumMod val="60000"/>
                    <a:lumOff val="40000"/>
                  </a:schemeClr>
                </a:solidFill>
              </a:rPr>
              <a:t> </a:t>
            </a:r>
            <a:r>
              <a:rPr lang="en-US" sz="2400" b="1" dirty="0" smtClean="0">
                <a:solidFill>
                  <a:srgbClr val="0070C0"/>
                </a:solidFill>
              </a:rPr>
              <a:t>(</a:t>
            </a:r>
            <a:r>
              <a:rPr lang="en-US" sz="2400" b="1" dirty="0">
                <a:solidFill>
                  <a:srgbClr val="0070C0"/>
                </a:solidFill>
              </a:rPr>
              <a:t>Status </a:t>
            </a:r>
            <a:r>
              <a:rPr lang="en-US" sz="2400" b="1" dirty="0" smtClean="0">
                <a:solidFill>
                  <a:srgbClr val="0070C0"/>
                </a:solidFill>
              </a:rPr>
              <a:t>quo – no social return)</a:t>
            </a:r>
            <a:endParaRPr lang="en-US" sz="2400" b="1" dirty="0">
              <a:solidFill>
                <a:srgbClr val="0070C0"/>
              </a:solidFill>
            </a:endParaRPr>
          </a:p>
        </p:txBody>
      </p:sp>
      <p:sp>
        <p:nvSpPr>
          <p:cNvPr id="25" name="TextBox 24"/>
          <p:cNvSpPr txBox="1"/>
          <p:nvPr/>
        </p:nvSpPr>
        <p:spPr>
          <a:xfrm>
            <a:off x="5271885" y="1052736"/>
            <a:ext cx="3567639" cy="1569660"/>
          </a:xfrm>
          <a:prstGeom prst="rect">
            <a:avLst/>
          </a:prstGeom>
          <a:noFill/>
        </p:spPr>
        <p:txBody>
          <a:bodyPr wrap="square" rtlCol="0">
            <a:spAutoFit/>
          </a:bodyPr>
          <a:lstStyle/>
          <a:p>
            <a:r>
              <a:rPr lang="en-US" sz="2400" b="1" dirty="0" smtClean="0">
                <a:solidFill>
                  <a:srgbClr val="C00000"/>
                </a:solidFill>
              </a:rPr>
              <a:t>+</a:t>
            </a:r>
            <a:r>
              <a:rPr lang="en-US" sz="2400" b="1" dirty="0" smtClean="0"/>
              <a:t> Demographic Trans.</a:t>
            </a:r>
          </a:p>
          <a:p>
            <a:r>
              <a:rPr lang="en-US" sz="2400" b="1" dirty="0">
                <a:solidFill>
                  <a:srgbClr val="C00000"/>
                </a:solidFill>
              </a:rPr>
              <a:t>+</a:t>
            </a:r>
            <a:r>
              <a:rPr lang="en-US" sz="2400" b="1" dirty="0" smtClean="0"/>
              <a:t> Investment </a:t>
            </a:r>
            <a:r>
              <a:rPr lang="en-US" sz="2400" b="1" dirty="0"/>
              <a:t>in </a:t>
            </a:r>
            <a:r>
              <a:rPr lang="en-US" sz="2400" b="1" dirty="0" smtClean="0"/>
              <a:t>Youth</a:t>
            </a:r>
          </a:p>
          <a:p>
            <a:pPr algn="ctr"/>
            <a:r>
              <a:rPr lang="en-US" sz="2400" b="1" dirty="0" smtClean="0">
                <a:solidFill>
                  <a:srgbClr val="0070C0"/>
                </a:solidFill>
              </a:rPr>
              <a:t>(Best </a:t>
            </a:r>
            <a:r>
              <a:rPr lang="en-US" sz="2400" b="1" dirty="0">
                <a:solidFill>
                  <a:srgbClr val="0070C0"/>
                </a:solidFill>
              </a:rPr>
              <a:t>c</a:t>
            </a:r>
            <a:r>
              <a:rPr lang="en-US" sz="2400" b="1" dirty="0" smtClean="0">
                <a:solidFill>
                  <a:srgbClr val="0070C0"/>
                </a:solidFill>
              </a:rPr>
              <a:t>ase)</a:t>
            </a:r>
          </a:p>
          <a:p>
            <a:pPr algn="ctr"/>
            <a:r>
              <a:rPr lang="en-US" sz="2400" b="1" dirty="0" smtClean="0">
                <a:solidFill>
                  <a:srgbClr val="0070C0"/>
                </a:solidFill>
              </a:rPr>
              <a:t>Harness DD and SDG</a:t>
            </a:r>
            <a:endParaRPr lang="en-US" sz="2400" b="1" dirty="0">
              <a:solidFill>
                <a:srgbClr val="0070C0"/>
              </a:solidFill>
            </a:endParaRPr>
          </a:p>
        </p:txBody>
      </p:sp>
      <p:sp>
        <p:nvSpPr>
          <p:cNvPr id="26" name="TextBox 25"/>
          <p:cNvSpPr txBox="1"/>
          <p:nvPr/>
        </p:nvSpPr>
        <p:spPr>
          <a:xfrm>
            <a:off x="154788" y="4874384"/>
            <a:ext cx="3815100" cy="1938992"/>
          </a:xfrm>
          <a:prstGeom prst="rect">
            <a:avLst/>
          </a:prstGeom>
          <a:noFill/>
        </p:spPr>
        <p:txBody>
          <a:bodyPr wrap="square" rtlCol="0">
            <a:spAutoFit/>
          </a:bodyPr>
          <a:lstStyle/>
          <a:p>
            <a:r>
              <a:rPr lang="en-US" sz="2400" b="1" dirty="0" smtClean="0">
                <a:solidFill>
                  <a:srgbClr val="C00000"/>
                </a:solidFill>
              </a:rPr>
              <a:t>-</a:t>
            </a:r>
            <a:r>
              <a:rPr lang="en-US" sz="2400" b="1" dirty="0" smtClean="0"/>
              <a:t> Demographic Trans.</a:t>
            </a:r>
          </a:p>
          <a:p>
            <a:r>
              <a:rPr lang="en-US" sz="2400" b="1" dirty="0">
                <a:solidFill>
                  <a:srgbClr val="C00000"/>
                </a:solidFill>
              </a:rPr>
              <a:t>-</a:t>
            </a:r>
            <a:r>
              <a:rPr lang="en-US" sz="2400" b="1" dirty="0" smtClean="0"/>
              <a:t> Investment </a:t>
            </a:r>
            <a:r>
              <a:rPr lang="en-US" sz="2400" b="1" dirty="0"/>
              <a:t>in </a:t>
            </a:r>
            <a:r>
              <a:rPr lang="en-US" sz="2400" b="1" dirty="0" smtClean="0"/>
              <a:t>Youth</a:t>
            </a:r>
          </a:p>
          <a:p>
            <a:pPr algn="ctr"/>
            <a:r>
              <a:rPr lang="en-US" sz="2400" b="1" dirty="0">
                <a:solidFill>
                  <a:schemeClr val="tx2">
                    <a:lumMod val="60000"/>
                    <a:lumOff val="40000"/>
                  </a:schemeClr>
                </a:solidFill>
              </a:rPr>
              <a:t> </a:t>
            </a:r>
            <a:r>
              <a:rPr lang="en-US" sz="2400" b="1" dirty="0" smtClean="0">
                <a:solidFill>
                  <a:srgbClr val="0070C0"/>
                </a:solidFill>
              </a:rPr>
              <a:t>(Worst case)</a:t>
            </a:r>
          </a:p>
          <a:p>
            <a:pPr algn="ctr"/>
            <a:r>
              <a:rPr lang="en-US" sz="2400" b="1" dirty="0" smtClean="0">
                <a:solidFill>
                  <a:srgbClr val="0070C0"/>
                </a:solidFill>
              </a:rPr>
              <a:t>Miss both</a:t>
            </a:r>
          </a:p>
          <a:p>
            <a:pPr algn="ctr"/>
            <a:r>
              <a:rPr lang="en-US" sz="2400" b="1" dirty="0" smtClean="0">
                <a:solidFill>
                  <a:srgbClr val="0070C0"/>
                </a:solidFill>
              </a:rPr>
              <a:t>DD and SDG</a:t>
            </a:r>
            <a:endParaRPr lang="en-US" sz="2400" b="1" dirty="0">
              <a:solidFill>
                <a:srgbClr val="0070C0"/>
              </a:solidFill>
            </a:endParaRPr>
          </a:p>
        </p:txBody>
      </p:sp>
      <p:sp>
        <p:nvSpPr>
          <p:cNvPr id="27" name="TextBox 26"/>
          <p:cNvSpPr txBox="1"/>
          <p:nvPr/>
        </p:nvSpPr>
        <p:spPr>
          <a:xfrm>
            <a:off x="5169973" y="5243716"/>
            <a:ext cx="3567639" cy="1569660"/>
          </a:xfrm>
          <a:prstGeom prst="rect">
            <a:avLst/>
          </a:prstGeom>
          <a:noFill/>
        </p:spPr>
        <p:txBody>
          <a:bodyPr wrap="square" rtlCol="0">
            <a:spAutoFit/>
          </a:bodyPr>
          <a:lstStyle/>
          <a:p>
            <a:r>
              <a:rPr lang="en-US" sz="2400" b="1" dirty="0" smtClean="0">
                <a:solidFill>
                  <a:srgbClr val="C00000"/>
                </a:solidFill>
              </a:rPr>
              <a:t>-</a:t>
            </a:r>
            <a:r>
              <a:rPr lang="en-US" sz="2400" b="1" dirty="0" smtClean="0"/>
              <a:t> Demographic Trans.</a:t>
            </a:r>
          </a:p>
          <a:p>
            <a:r>
              <a:rPr lang="en-US" sz="2400" b="1" dirty="0">
                <a:solidFill>
                  <a:srgbClr val="C00000"/>
                </a:solidFill>
              </a:rPr>
              <a:t>+</a:t>
            </a:r>
            <a:r>
              <a:rPr lang="en-US" sz="2400" b="1" dirty="0" smtClean="0"/>
              <a:t> Investment </a:t>
            </a:r>
            <a:r>
              <a:rPr lang="en-US" sz="2400" b="1" dirty="0"/>
              <a:t>in </a:t>
            </a:r>
            <a:r>
              <a:rPr lang="en-US" sz="2400" b="1" dirty="0" smtClean="0"/>
              <a:t>Youth</a:t>
            </a:r>
          </a:p>
          <a:p>
            <a:pPr algn="ctr"/>
            <a:r>
              <a:rPr lang="en-US" sz="2400" b="1" dirty="0">
                <a:solidFill>
                  <a:schemeClr val="tx2">
                    <a:lumMod val="60000"/>
                    <a:lumOff val="40000"/>
                  </a:schemeClr>
                </a:solidFill>
              </a:rPr>
              <a:t> </a:t>
            </a:r>
            <a:r>
              <a:rPr lang="en-US" sz="2400" b="1" dirty="0" smtClean="0">
                <a:solidFill>
                  <a:srgbClr val="0070C0"/>
                </a:solidFill>
              </a:rPr>
              <a:t>(</a:t>
            </a:r>
            <a:r>
              <a:rPr lang="en-US" sz="2400" b="1" dirty="0">
                <a:solidFill>
                  <a:srgbClr val="0070C0"/>
                </a:solidFill>
              </a:rPr>
              <a:t>Status </a:t>
            </a:r>
            <a:r>
              <a:rPr lang="en-US" sz="2400" b="1" dirty="0" smtClean="0">
                <a:solidFill>
                  <a:srgbClr val="0070C0"/>
                </a:solidFill>
              </a:rPr>
              <a:t>quo – no social return)</a:t>
            </a:r>
            <a:endParaRPr lang="en-US" sz="2400" b="1" dirty="0">
              <a:solidFill>
                <a:srgbClr val="0070C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7875" y="2685255"/>
            <a:ext cx="1489340" cy="81414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437112"/>
            <a:ext cx="1520385" cy="86941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883" y="4368426"/>
            <a:ext cx="1391957" cy="62145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9159" y="2564904"/>
            <a:ext cx="1307200" cy="976147"/>
          </a:xfrm>
          <a:prstGeom prst="rect">
            <a:avLst/>
          </a:prstGeom>
        </p:spPr>
      </p:pic>
      <p:sp>
        <p:nvSpPr>
          <p:cNvPr id="15" name="TextBox 14"/>
          <p:cNvSpPr txBox="1"/>
          <p:nvPr/>
        </p:nvSpPr>
        <p:spPr>
          <a:xfrm rot="18916364">
            <a:off x="102630" y="4169619"/>
            <a:ext cx="1211275" cy="830997"/>
          </a:xfrm>
          <a:prstGeom prst="rect">
            <a:avLst/>
          </a:prstGeom>
          <a:noFill/>
        </p:spPr>
        <p:txBody>
          <a:bodyPr wrap="square" rtlCol="0">
            <a:spAutoFit/>
          </a:bodyPr>
          <a:lstStyle/>
          <a:p>
            <a:pPr algn="ctr"/>
            <a:r>
              <a:rPr lang="en-US" sz="1200" b="1" dirty="0" smtClean="0"/>
              <a:t>Every one for himself and God for us all.</a:t>
            </a:r>
            <a:endParaRPr lang="en-US" sz="1200" b="1" dirty="0"/>
          </a:p>
        </p:txBody>
      </p:sp>
      <p:sp>
        <p:nvSpPr>
          <p:cNvPr id="16" name="TextBox 15"/>
          <p:cNvSpPr txBox="1"/>
          <p:nvPr/>
        </p:nvSpPr>
        <p:spPr>
          <a:xfrm rot="18916364">
            <a:off x="193978" y="2378154"/>
            <a:ext cx="1211275" cy="1015663"/>
          </a:xfrm>
          <a:prstGeom prst="rect">
            <a:avLst/>
          </a:prstGeom>
          <a:noFill/>
        </p:spPr>
        <p:txBody>
          <a:bodyPr wrap="square" rtlCol="0">
            <a:spAutoFit/>
          </a:bodyPr>
          <a:lstStyle/>
          <a:p>
            <a:pPr algn="ctr"/>
            <a:r>
              <a:rPr lang="en-US" sz="1200" b="1" dirty="0" smtClean="0"/>
              <a:t>Half loaf is better than nothing!</a:t>
            </a:r>
          </a:p>
          <a:p>
            <a:pPr algn="ctr"/>
            <a:r>
              <a:rPr lang="en-US" sz="1200" b="1" dirty="0" smtClean="0"/>
              <a:t>And at your own risk!</a:t>
            </a:r>
            <a:endParaRPr lang="en-US" sz="1200" b="1" dirty="0"/>
          </a:p>
        </p:txBody>
      </p:sp>
      <p:sp>
        <p:nvSpPr>
          <p:cNvPr id="20" name="TextBox 19"/>
          <p:cNvSpPr txBox="1"/>
          <p:nvPr/>
        </p:nvSpPr>
        <p:spPr>
          <a:xfrm rot="18916364">
            <a:off x="6860961" y="2819306"/>
            <a:ext cx="1332236" cy="276999"/>
          </a:xfrm>
          <a:prstGeom prst="rect">
            <a:avLst/>
          </a:prstGeom>
          <a:noFill/>
        </p:spPr>
        <p:txBody>
          <a:bodyPr wrap="square" rtlCol="0">
            <a:spAutoFit/>
          </a:bodyPr>
          <a:lstStyle/>
          <a:p>
            <a:pPr algn="ctr"/>
            <a:r>
              <a:rPr lang="en-US" sz="1200" b="1" dirty="0" smtClean="0"/>
              <a:t>Milk &amp;</a:t>
            </a:r>
            <a:r>
              <a:rPr lang="en-US" sz="1200" b="1" dirty="0"/>
              <a:t> </a:t>
            </a:r>
            <a:r>
              <a:rPr lang="en-US" sz="1200" b="1" dirty="0" smtClean="0"/>
              <a:t>Honey</a:t>
            </a:r>
            <a:endParaRPr lang="en-US" sz="1200" b="1" dirty="0"/>
          </a:p>
        </p:txBody>
      </p:sp>
      <p:sp>
        <p:nvSpPr>
          <p:cNvPr id="21" name="TextBox 20"/>
          <p:cNvSpPr txBox="1"/>
          <p:nvPr/>
        </p:nvSpPr>
        <p:spPr>
          <a:xfrm rot="18916364">
            <a:off x="7166627" y="4807142"/>
            <a:ext cx="1211275" cy="276999"/>
          </a:xfrm>
          <a:prstGeom prst="rect">
            <a:avLst/>
          </a:prstGeom>
          <a:noFill/>
        </p:spPr>
        <p:txBody>
          <a:bodyPr wrap="square" rtlCol="0">
            <a:spAutoFit/>
          </a:bodyPr>
          <a:lstStyle/>
          <a:p>
            <a:pPr algn="ctr"/>
            <a:r>
              <a:rPr lang="en-US" sz="1200" b="1" dirty="0" smtClean="0"/>
              <a:t>Staggering</a:t>
            </a:r>
            <a:endParaRPr lang="en-US" sz="1200" b="1" dirty="0"/>
          </a:p>
        </p:txBody>
      </p:sp>
    </p:spTree>
    <p:extLst>
      <p:ext uri="{BB962C8B-B14F-4D97-AF65-F5344CB8AC3E}">
        <p14:creationId xmlns:p14="http://schemas.microsoft.com/office/powerpoint/2010/main" val="1497195901"/>
      </p:ext>
    </p:extLst>
  </p:cSld>
  <p:clrMapOvr>
    <a:masterClrMapping/>
  </p:clrMapOvr>
  <mc:AlternateContent xmlns:mc="http://schemas.openxmlformats.org/markup-compatibility/2006" xmlns:p14="http://schemas.microsoft.com/office/powerpoint/2010/main">
    <mc:Choice Requires="p14">
      <p:transition spd="slow" p14:dur="2000" advTm="20243"/>
    </mc:Choice>
    <mc:Fallback xmlns="">
      <p:transition spd="slow" advTm="2024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2875"/>
            <a:ext cx="8928991" cy="1125885"/>
          </a:xfrm>
        </p:spPr>
        <p:txBody>
          <a:bodyPr/>
          <a:lstStyle/>
          <a:p>
            <a:r>
              <a:rPr lang="en-GB" sz="3600" b="1" dirty="0" smtClean="0">
                <a:latin typeface="Georgia" pitchFamily="18" charset="0"/>
              </a:rPr>
              <a:t/>
            </a:r>
            <a:br>
              <a:rPr lang="en-GB" sz="3600" b="1" dirty="0" smtClean="0">
                <a:latin typeface="Georgia" pitchFamily="18" charset="0"/>
              </a:rPr>
            </a:br>
            <a:r>
              <a:rPr lang="en-US" sz="3600" b="1" dirty="0" smtClean="0">
                <a:latin typeface="Georgia" pitchFamily="18" charset="0"/>
              </a:rPr>
              <a:t>Equation of success</a:t>
            </a:r>
            <a:r>
              <a:rPr lang="en-US" sz="3600" b="1" dirty="0">
                <a:latin typeface="Georgia" pitchFamily="18" charset="0"/>
              </a:rPr>
              <a:t/>
            </a:r>
            <a:br>
              <a:rPr lang="en-US" sz="3600" b="1" dirty="0">
                <a:latin typeface="Georgia" pitchFamily="18" charset="0"/>
              </a:rPr>
            </a:br>
            <a:endParaRPr lang="en-GB" sz="3600" b="1" dirty="0" smtClean="0">
              <a:latin typeface="Georgia" pitchFamily="18" charset="0"/>
            </a:endParaRPr>
          </a:p>
        </p:txBody>
      </p:sp>
      <p:sp>
        <p:nvSpPr>
          <p:cNvPr id="5" name="Content Placeholder 2"/>
          <p:cNvSpPr>
            <a:spLocks noGrp="1"/>
          </p:cNvSpPr>
          <p:nvPr>
            <p:ph idx="1"/>
          </p:nvPr>
        </p:nvSpPr>
        <p:spPr>
          <a:xfrm>
            <a:off x="132656" y="1648332"/>
            <a:ext cx="3544101" cy="5093036"/>
          </a:xfrm>
        </p:spPr>
        <p:style>
          <a:lnRef idx="2">
            <a:schemeClr val="accent5"/>
          </a:lnRef>
          <a:fillRef idx="1">
            <a:schemeClr val="lt1"/>
          </a:fillRef>
          <a:effectRef idx="0">
            <a:schemeClr val="accent5"/>
          </a:effectRef>
          <a:fontRef idx="minor">
            <a:schemeClr val="dk1"/>
          </a:fontRef>
        </p:style>
        <p:txBody>
          <a:bodyPr>
            <a:noAutofit/>
          </a:bodyPr>
          <a:lstStyle/>
          <a:p>
            <a:pPr marL="0" indent="0" algn="ctr">
              <a:buNone/>
            </a:pPr>
            <a:r>
              <a:rPr lang="en-US" dirty="0" smtClean="0">
                <a:latin typeface="Arial" panose="020B0604020202020204" pitchFamily="34" charset="0"/>
                <a:cs typeface="Arial" panose="020B0604020202020204" pitchFamily="34" charset="0"/>
              </a:rPr>
              <a:t>Economic growth </a:t>
            </a:r>
          </a:p>
          <a:p>
            <a:pPr marL="0" indent="0" algn="ctr">
              <a:buNone/>
            </a:pP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rPr>
              <a:t>Family planning </a:t>
            </a:r>
          </a:p>
          <a:p>
            <a:pPr marL="0" indent="0" algn="ctr">
              <a:buNone/>
            </a:pPr>
            <a:r>
              <a:rPr lang="en-US" dirty="0" smtClean="0">
                <a:latin typeface="Arial" panose="020B0604020202020204" pitchFamily="34" charset="0"/>
                <a:cs typeface="Arial" panose="020B0604020202020204" pitchFamily="34" charset="0"/>
              </a:rPr>
              <a:t>+</a:t>
            </a:r>
          </a:p>
          <a:p>
            <a:pPr marL="0" indent="0" algn="ctr">
              <a:buNone/>
            </a:pPr>
            <a:r>
              <a:rPr lang="en-US" dirty="0" smtClean="0">
                <a:latin typeface="Arial" panose="020B0604020202020204" pitchFamily="34" charset="0"/>
                <a:cs typeface="Arial" panose="020B0604020202020204" pitchFamily="34" charset="0"/>
              </a:rPr>
              <a:t>Social policies (H3E)</a:t>
            </a:r>
          </a:p>
          <a:p>
            <a:pPr marL="0" indent="0" algn="ctr">
              <a:buNone/>
            </a:pPr>
            <a:r>
              <a:rPr lang="en-US" dirty="0" smtClean="0">
                <a:latin typeface="Arial" panose="020B0604020202020204" pitchFamily="34" charset="0"/>
                <a:cs typeface="Arial" panose="020B0604020202020204" pitchFamily="34" charset="0"/>
              </a:rPr>
              <a:t>+ </a:t>
            </a:r>
          </a:p>
          <a:p>
            <a:pPr marL="0" indent="0" algn="ctr">
              <a:buNone/>
            </a:pPr>
            <a:r>
              <a:rPr lang="en-US" dirty="0" smtClean="0">
                <a:latin typeface="Arial" panose="020B0604020202020204" pitchFamily="34" charset="0"/>
                <a:cs typeface="Arial" panose="020B0604020202020204" pitchFamily="34" charset="0"/>
              </a:rPr>
              <a:t>Sustainable </a:t>
            </a:r>
            <a:r>
              <a:rPr lang="en-US" dirty="0" err="1" smtClean="0">
                <a:latin typeface="Arial" panose="020B0604020202020204" pitchFamily="34" charset="0"/>
                <a:cs typeface="Arial" panose="020B0604020202020204" pitchFamily="34" charset="0"/>
              </a:rPr>
              <a:t>Env</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5537547" y="1648332"/>
            <a:ext cx="3528365" cy="509303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a:buNone/>
            </a:pPr>
            <a:r>
              <a:rPr lang="en-US" dirty="0" smtClean="0">
                <a:latin typeface="Arial" panose="020B0604020202020204" pitchFamily="34" charset="0"/>
                <a:cs typeface="Arial" panose="020B0604020202020204" pitchFamily="34" charset="0"/>
              </a:rPr>
              <a:t>Achieved SDGs</a:t>
            </a:r>
          </a:p>
          <a:p>
            <a:pPr marL="0" indent="0" algn="ctr">
              <a:buFont typeface="Arial"/>
              <a:buNone/>
            </a:pPr>
            <a:r>
              <a:rPr lang="en-US" dirty="0" smtClean="0">
                <a:latin typeface="Arial" panose="020B0604020202020204" pitchFamily="34" charset="0"/>
                <a:cs typeface="Arial" panose="020B0604020202020204" pitchFamily="34" charset="0"/>
              </a:rPr>
              <a:t>+</a:t>
            </a:r>
          </a:p>
          <a:p>
            <a:pPr marL="0" indent="0" algn="ctr">
              <a:buFont typeface="Arial"/>
              <a:buNone/>
            </a:pPr>
            <a:r>
              <a:rPr lang="en-US" dirty="0" smtClean="0">
                <a:latin typeface="Arial" panose="020B0604020202020204" pitchFamily="34" charset="0"/>
                <a:cs typeface="Arial" panose="020B0604020202020204" pitchFamily="34" charset="0"/>
              </a:rPr>
              <a:t>Harness DD  </a:t>
            </a:r>
          </a:p>
          <a:p>
            <a:pPr marL="0" indent="0" algn="ctr">
              <a:buFont typeface="Arial"/>
              <a:buNone/>
            </a:pPr>
            <a:r>
              <a:rPr lang="en-US" dirty="0" smtClean="0">
                <a:latin typeface="Arial" panose="020B0604020202020204" pitchFamily="34" charset="0"/>
                <a:cs typeface="Arial" panose="020B0604020202020204" pitchFamily="34" charset="0"/>
              </a:rPr>
              <a:t>+</a:t>
            </a:r>
          </a:p>
          <a:p>
            <a:pPr marL="0" indent="0" algn="ctr">
              <a:buFont typeface="Arial"/>
              <a:buNone/>
            </a:pPr>
            <a:r>
              <a:rPr lang="en-US" dirty="0" smtClean="0">
                <a:latin typeface="Arial" panose="020B0604020202020204" pitchFamily="34" charset="0"/>
                <a:cs typeface="Arial" panose="020B0604020202020204" pitchFamily="34" charset="0"/>
              </a:rPr>
              <a:t>Improved Welfare</a:t>
            </a:r>
          </a:p>
          <a:p>
            <a:pPr marL="0" indent="0" algn="ctr">
              <a:buFont typeface="Arial"/>
              <a:buNone/>
            </a:pPr>
            <a:r>
              <a:rPr lang="en-US" dirty="0" smtClean="0">
                <a:latin typeface="Arial" panose="020B0604020202020204" pitchFamily="34" charset="0"/>
                <a:cs typeface="Arial" panose="020B0604020202020204" pitchFamily="34" charset="0"/>
              </a:rPr>
              <a:t>+ </a:t>
            </a:r>
          </a:p>
          <a:p>
            <a:pPr marL="0" indent="0" algn="ctr">
              <a:buFont typeface="Arial"/>
              <a:buNone/>
            </a:pPr>
            <a:r>
              <a:rPr lang="en-US" dirty="0" smtClean="0">
                <a:latin typeface="Arial" panose="020B0604020202020204" pitchFamily="34" charset="0"/>
                <a:cs typeface="Arial" panose="020B0604020202020204" pitchFamily="34" charset="0"/>
              </a:rPr>
              <a:t>Sustainable future </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3715222" y="3636313"/>
            <a:ext cx="1764765"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82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2875"/>
            <a:ext cx="8928991" cy="1557933"/>
          </a:xfrm>
        </p:spPr>
        <p:txBody>
          <a:bodyPr/>
          <a:lstStyle/>
          <a:p>
            <a:r>
              <a:rPr lang="en-GB" sz="3600" b="1" dirty="0" smtClean="0">
                <a:latin typeface="Georgia" pitchFamily="18" charset="0"/>
              </a:rPr>
              <a:t/>
            </a:r>
            <a:br>
              <a:rPr lang="en-GB" sz="3600" b="1" dirty="0" smtClean="0">
                <a:latin typeface="Georgia" pitchFamily="18" charset="0"/>
              </a:rPr>
            </a:br>
            <a:r>
              <a:rPr lang="en-GB" sz="3600" b="1" dirty="0" smtClean="0">
                <a:latin typeface="Georgia" pitchFamily="18" charset="0"/>
              </a:rPr>
              <a:t>Advanced Africa &amp; Achieved potential vs. Underdeveloped Africa &amp; Risk of conflict</a:t>
            </a:r>
            <a:r>
              <a:rPr lang="en-US" sz="3600" b="1" dirty="0">
                <a:latin typeface="Georgia" pitchFamily="18" charset="0"/>
              </a:rPr>
              <a:t/>
            </a:r>
            <a:br>
              <a:rPr lang="en-US" sz="3600" b="1" dirty="0">
                <a:latin typeface="Georgia" pitchFamily="18" charset="0"/>
              </a:rPr>
            </a:br>
            <a:endParaRPr lang="en-GB" sz="3600" b="1" dirty="0" smtClean="0">
              <a:latin typeface="Georgia" pitchFamily="18" charset="0"/>
            </a:endParaRPr>
          </a:p>
        </p:txBody>
      </p:sp>
      <p:pic>
        <p:nvPicPr>
          <p:cNvPr id="5" name="Picture 4"/>
          <p:cNvPicPr>
            <a:picLocks noChangeAspect="1"/>
          </p:cNvPicPr>
          <p:nvPr/>
        </p:nvPicPr>
        <p:blipFill>
          <a:blip r:embed="rId3"/>
          <a:stretch>
            <a:fillRect/>
          </a:stretch>
        </p:blipFill>
        <p:spPr>
          <a:xfrm>
            <a:off x="107505" y="1988840"/>
            <a:ext cx="8928990" cy="4824536"/>
          </a:xfrm>
          <a:prstGeom prst="rect">
            <a:avLst/>
          </a:prstGeom>
        </p:spPr>
      </p:pic>
    </p:spTree>
    <p:extLst>
      <p:ext uri="{BB962C8B-B14F-4D97-AF65-F5344CB8AC3E}">
        <p14:creationId xmlns:p14="http://schemas.microsoft.com/office/powerpoint/2010/main" val="378865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142875"/>
            <a:ext cx="8143875" cy="1071563"/>
          </a:xfrm>
        </p:spPr>
        <p:txBody>
          <a:bodyPr/>
          <a:lstStyle/>
          <a:p>
            <a:r>
              <a:rPr lang="en-US" sz="3600" b="1" dirty="0" smtClean="0">
                <a:latin typeface="Georgia" pitchFamily="18" charset="0"/>
              </a:rPr>
              <a:t>Agenda 2063 is not a fiction but a mobilizing </a:t>
            </a:r>
            <a:r>
              <a:rPr lang="en-US" sz="3600" b="1" dirty="0">
                <a:latin typeface="Georgia" pitchFamily="18" charset="0"/>
              </a:rPr>
              <a:t>c</a:t>
            </a:r>
            <a:r>
              <a:rPr lang="en-US" sz="3600" b="1" dirty="0" smtClean="0">
                <a:latin typeface="Georgia" pitchFamily="18" charset="0"/>
              </a:rPr>
              <a:t>onquering </a:t>
            </a:r>
            <a:r>
              <a:rPr lang="en-US" sz="3600" b="1" dirty="0">
                <a:latin typeface="Georgia" pitchFamily="18" charset="0"/>
              </a:rPr>
              <a:t>d</a:t>
            </a:r>
            <a:r>
              <a:rPr lang="en-US" sz="3600" b="1" dirty="0" smtClean="0">
                <a:latin typeface="Georgia" pitchFamily="18" charset="0"/>
              </a:rPr>
              <a:t>ream!</a:t>
            </a:r>
            <a:endParaRPr lang="en-ZA" sz="3600" dirty="0" smtClean="0"/>
          </a:p>
        </p:txBody>
      </p:sp>
      <p:graphicFrame>
        <p:nvGraphicFramePr>
          <p:cNvPr id="4" name="Object 3"/>
          <p:cNvGraphicFramePr>
            <a:graphicFrameLocks noChangeAspect="1"/>
          </p:cNvGraphicFramePr>
          <p:nvPr/>
        </p:nvGraphicFramePr>
        <p:xfrm>
          <a:off x="1190625" y="1196752"/>
          <a:ext cx="6549727" cy="5581650"/>
        </p:xfrm>
        <a:graphic>
          <a:graphicData uri="http://schemas.openxmlformats.org/presentationml/2006/ole">
            <mc:AlternateContent xmlns:mc="http://schemas.openxmlformats.org/markup-compatibility/2006">
              <mc:Choice xmlns:v="urn:schemas-microsoft-com:vml" Requires="v">
                <p:oleObj spid="_x0000_s3137" name="Worksheet" r:id="rId4" imgW="6105376" imgH="5534230" progId="Excel.Sheet.12">
                  <p:embed/>
                </p:oleObj>
              </mc:Choice>
              <mc:Fallback>
                <p:oleObj name="Worksheet" r:id="rId4" imgW="6105376" imgH="5534230" progId="Excel.Sheet.12">
                  <p:embed/>
                  <p:pic>
                    <p:nvPicPr>
                      <p:cNvPr id="0" name=""/>
                      <p:cNvPicPr/>
                      <p:nvPr/>
                    </p:nvPicPr>
                    <p:blipFill>
                      <a:blip r:embed="rId5"/>
                      <a:stretch>
                        <a:fillRect/>
                      </a:stretch>
                    </p:blipFill>
                    <p:spPr>
                      <a:xfrm>
                        <a:off x="1190625" y="1196752"/>
                        <a:ext cx="6549727" cy="5581650"/>
                      </a:xfrm>
                      <a:prstGeom prst="rect">
                        <a:avLst/>
                      </a:prstGeom>
                    </p:spPr>
                  </p:pic>
                </p:oleObj>
              </mc:Fallback>
            </mc:AlternateContent>
          </a:graphicData>
        </a:graphic>
      </p:graphicFrame>
    </p:spTree>
    <p:extLst>
      <p:ext uri="{BB962C8B-B14F-4D97-AF65-F5344CB8AC3E}">
        <p14:creationId xmlns:p14="http://schemas.microsoft.com/office/powerpoint/2010/main" val="2139947935"/>
      </p:ext>
    </p:extLst>
  </p:cSld>
  <p:clrMapOvr>
    <a:masterClrMapping/>
  </p:clrMapOvr>
  <mc:AlternateContent xmlns:mc="http://schemas.openxmlformats.org/markup-compatibility/2006" xmlns:p14="http://schemas.microsoft.com/office/powerpoint/2010/main">
    <mc:Choice Requires="p14">
      <p:transition spd="slow" p14:dur="2000" advTm="41263"/>
    </mc:Choice>
    <mc:Fallback xmlns="">
      <p:transition spd="slow" advTm="4126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2" y="142875"/>
            <a:ext cx="8784975" cy="1413917"/>
          </a:xfrm>
        </p:spPr>
        <p:txBody>
          <a:bodyPr/>
          <a:lstStyle/>
          <a:p>
            <a:r>
              <a:rPr lang="en-GB" sz="3600" b="1" dirty="0" smtClean="0">
                <a:latin typeface="Georgia" pitchFamily="18" charset="0"/>
              </a:rPr>
              <a:t/>
            </a:r>
            <a:br>
              <a:rPr lang="en-GB" sz="3600" b="1" dirty="0" smtClean="0">
                <a:latin typeface="Georgia" pitchFamily="18" charset="0"/>
              </a:rPr>
            </a:br>
            <a:r>
              <a:rPr lang="en-GB" sz="3600" b="1" dirty="0" smtClean="0">
                <a:latin typeface="Georgia" pitchFamily="18" charset="0"/>
              </a:rPr>
              <a:t>What is the Demographic Dividend?</a:t>
            </a:r>
            <a:r>
              <a:rPr lang="en-US" sz="3600" b="1" dirty="0">
                <a:latin typeface="Georgia" pitchFamily="18" charset="0"/>
              </a:rPr>
              <a:t/>
            </a:r>
            <a:br>
              <a:rPr lang="en-US" sz="3600" b="1" dirty="0">
                <a:latin typeface="Georgia" pitchFamily="18" charset="0"/>
              </a:rPr>
            </a:br>
            <a:endParaRPr lang="en-GB" sz="3600" b="1" dirty="0" smtClean="0">
              <a:latin typeface="Georgia" pitchFamily="18" charset="0"/>
            </a:endParaRPr>
          </a:p>
        </p:txBody>
      </p:sp>
      <p:sp>
        <p:nvSpPr>
          <p:cNvPr id="2" name="Rectangle 1"/>
          <p:cNvSpPr/>
          <p:nvPr/>
        </p:nvSpPr>
        <p:spPr>
          <a:xfrm>
            <a:off x="264918" y="1772816"/>
            <a:ext cx="8712968" cy="1938992"/>
          </a:xfrm>
          <a:prstGeom prst="rect">
            <a:avLst/>
          </a:prstGeom>
        </p:spPr>
        <p:txBody>
          <a:bodyPr wrap="square">
            <a:spAutoFit/>
          </a:bodyPr>
          <a:lstStyle/>
          <a:p>
            <a:pPr marL="342900" lvl="0" indent="-342900" fontAlgn="auto">
              <a:spcBef>
                <a:spcPts val="0"/>
              </a:spcBef>
              <a:spcAft>
                <a:spcPts val="0"/>
              </a:spcAft>
              <a:buFont typeface="Arial" pitchFamily="34" charset="0"/>
              <a:buChar char="•"/>
              <a:defRPr/>
            </a:pPr>
            <a:r>
              <a:rPr lang="en-US" sz="2400" dirty="0" smtClean="0">
                <a:latin typeface="Georgia" pitchFamily="18" charset="0"/>
              </a:rPr>
              <a:t>DD </a:t>
            </a:r>
            <a:r>
              <a:rPr lang="en-US" sz="2400" dirty="0">
                <a:latin typeface="Georgia" pitchFamily="18" charset="0"/>
              </a:rPr>
              <a:t>is the economic benefit that can arise when a country has a relatively large proportion of working-age population due to declining fertility, and effectively invests in their </a:t>
            </a:r>
            <a:r>
              <a:rPr lang="en-US" sz="2400" dirty="0" smtClean="0">
                <a:latin typeface="Georgia" pitchFamily="18" charset="0"/>
              </a:rPr>
              <a:t>health, empowerment</a:t>
            </a:r>
            <a:r>
              <a:rPr lang="en-US" sz="2400" dirty="0">
                <a:latin typeface="Georgia" pitchFamily="18" charset="0"/>
              </a:rPr>
              <a:t>, </a:t>
            </a:r>
            <a:r>
              <a:rPr lang="en-US" sz="2400" dirty="0" smtClean="0">
                <a:latin typeface="Georgia" pitchFamily="18" charset="0"/>
              </a:rPr>
              <a:t>education </a:t>
            </a:r>
            <a:r>
              <a:rPr lang="en-US" sz="2400" dirty="0">
                <a:latin typeface="Georgia" pitchFamily="18" charset="0"/>
              </a:rPr>
              <a:t>and employment through public action and private sector involvement</a:t>
            </a:r>
            <a:r>
              <a:rPr lang="en-US" sz="2400" dirty="0" smtClean="0">
                <a:latin typeface="Georgia" pitchFamily="18" charset="0"/>
              </a:rPr>
              <a:t>.</a:t>
            </a:r>
          </a:p>
        </p:txBody>
      </p:sp>
    </p:spTree>
    <p:extLst>
      <p:ext uri="{BB962C8B-B14F-4D97-AF65-F5344CB8AC3E}">
        <p14:creationId xmlns:p14="http://schemas.microsoft.com/office/powerpoint/2010/main" val="2923583829"/>
      </p:ext>
    </p:extLst>
  </p:cSld>
  <p:clrMapOvr>
    <a:masterClrMapping/>
  </p:clrMapOvr>
  <mc:AlternateContent xmlns:mc="http://schemas.openxmlformats.org/markup-compatibility/2006" xmlns:p14="http://schemas.microsoft.com/office/powerpoint/2010/main">
    <mc:Choice Requires="p14">
      <p:transition spd="slow" p14:dur="2000" advTm="20243"/>
    </mc:Choice>
    <mc:Fallback xmlns="">
      <p:transition spd="slow" advTm="2024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3" y="142875"/>
            <a:ext cx="8712968" cy="1413917"/>
          </a:xfrm>
        </p:spPr>
        <p:txBody>
          <a:bodyPr/>
          <a:lstStyle/>
          <a:p>
            <a:r>
              <a:rPr lang="en-GB" sz="3400" b="1" dirty="0" smtClean="0">
                <a:latin typeface="Georgia" pitchFamily="18" charset="0"/>
              </a:rPr>
              <a:t/>
            </a:r>
            <a:br>
              <a:rPr lang="en-GB" sz="3400" b="1" dirty="0" smtClean="0">
                <a:latin typeface="Georgia" pitchFamily="18" charset="0"/>
              </a:rPr>
            </a:br>
            <a:r>
              <a:rPr lang="en-US" sz="3400" b="1" dirty="0">
                <a:latin typeface="Georgia" pitchFamily="18" charset="0"/>
              </a:rPr>
              <a:t>DD </a:t>
            </a:r>
            <a:r>
              <a:rPr lang="en-US" sz="3400" b="1" dirty="0" smtClean="0">
                <a:latin typeface="Georgia" pitchFamily="18" charset="0"/>
              </a:rPr>
              <a:t>Assessment, </a:t>
            </a:r>
            <a:r>
              <a:rPr lang="en-US" sz="3400" b="1" dirty="0">
                <a:latin typeface="Georgia" pitchFamily="18" charset="0"/>
              </a:rPr>
              <a:t>Planning, Programming </a:t>
            </a:r>
            <a:r>
              <a:rPr lang="en-US" sz="3400" b="1" dirty="0" smtClean="0">
                <a:latin typeface="Georgia" pitchFamily="18" charset="0"/>
              </a:rPr>
              <a:t>and </a:t>
            </a:r>
            <a:r>
              <a:rPr lang="en-US" sz="3400" b="1" dirty="0">
                <a:latin typeface="Georgia" pitchFamily="18" charset="0"/>
              </a:rPr>
              <a:t>Implementation Processes </a:t>
            </a:r>
            <a:r>
              <a:rPr lang="en-US" sz="3400" dirty="0">
                <a:latin typeface="Georgia" pitchFamily="18" charset="0"/>
              </a:rPr>
              <a:t/>
            </a:r>
            <a:br>
              <a:rPr lang="en-US" sz="3400" dirty="0">
                <a:latin typeface="Georgia" pitchFamily="18" charset="0"/>
              </a:rPr>
            </a:br>
            <a:endParaRPr lang="en-GB" sz="3400" b="1" dirty="0" smtClean="0">
              <a:latin typeface="Georgia" pitchFamily="18" charset="0"/>
            </a:endParaRPr>
          </a:p>
        </p:txBody>
      </p:sp>
      <p:sp>
        <p:nvSpPr>
          <p:cNvPr id="3" name="Rectangle 2"/>
          <p:cNvSpPr/>
          <p:nvPr/>
        </p:nvSpPr>
        <p:spPr>
          <a:xfrm>
            <a:off x="233016" y="3429000"/>
            <a:ext cx="22322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Situation Analysis</a:t>
            </a:r>
            <a:endParaRPr lang="en-US" dirty="0">
              <a:solidFill>
                <a:schemeClr val="tx1"/>
              </a:solidFill>
            </a:endParaRPr>
          </a:p>
        </p:txBody>
      </p:sp>
      <p:sp>
        <p:nvSpPr>
          <p:cNvPr id="5" name="Rectangle 4"/>
          <p:cNvSpPr/>
          <p:nvPr/>
        </p:nvSpPr>
        <p:spPr>
          <a:xfrm>
            <a:off x="2957984" y="3437756"/>
            <a:ext cx="23762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Long-term Planning &amp; Visioning</a:t>
            </a:r>
            <a:endParaRPr lang="en-US" dirty="0">
              <a:solidFill>
                <a:schemeClr val="tx1"/>
              </a:solidFill>
            </a:endParaRPr>
          </a:p>
        </p:txBody>
      </p:sp>
      <p:sp>
        <p:nvSpPr>
          <p:cNvPr id="6" name="Rectangle 5"/>
          <p:cNvSpPr/>
          <p:nvPr/>
        </p:nvSpPr>
        <p:spPr>
          <a:xfrm>
            <a:off x="5664448" y="3437756"/>
            <a:ext cx="25799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Financing &amp; Implementing</a:t>
            </a:r>
            <a:endParaRPr lang="en-US" dirty="0">
              <a:solidFill>
                <a:schemeClr val="tx1"/>
              </a:solidFill>
            </a:endParaRPr>
          </a:p>
        </p:txBody>
      </p:sp>
      <p:sp>
        <p:nvSpPr>
          <p:cNvPr id="4" name="TextBox 3"/>
          <p:cNvSpPr txBox="1"/>
          <p:nvPr/>
        </p:nvSpPr>
        <p:spPr>
          <a:xfrm>
            <a:off x="395536" y="2060724"/>
            <a:ext cx="461665" cy="1224136"/>
          </a:xfrm>
          <a:prstGeom prst="rect">
            <a:avLst/>
          </a:prstGeom>
          <a:noFill/>
        </p:spPr>
        <p:txBody>
          <a:bodyPr vert="vert270" wrap="square" rtlCol="0">
            <a:spAutoFit/>
          </a:bodyPr>
          <a:lstStyle/>
          <a:p>
            <a:r>
              <a:rPr lang="en-US" dirty="0" smtClean="0"/>
              <a:t>Summary</a:t>
            </a:r>
            <a:endParaRPr lang="en-US" dirty="0"/>
          </a:p>
        </p:txBody>
      </p:sp>
      <p:sp>
        <p:nvSpPr>
          <p:cNvPr id="8" name="TextBox 7"/>
          <p:cNvSpPr txBox="1"/>
          <p:nvPr/>
        </p:nvSpPr>
        <p:spPr>
          <a:xfrm>
            <a:off x="395536" y="4365104"/>
            <a:ext cx="461665" cy="1800200"/>
          </a:xfrm>
          <a:prstGeom prst="rect">
            <a:avLst/>
          </a:prstGeom>
          <a:noFill/>
        </p:spPr>
        <p:txBody>
          <a:bodyPr vert="vert270" wrap="square" rtlCol="0">
            <a:spAutoFit/>
          </a:bodyPr>
          <a:lstStyle/>
          <a:p>
            <a:r>
              <a:rPr lang="en-US" dirty="0" smtClean="0"/>
              <a:t>Comprehensive</a:t>
            </a:r>
            <a:endParaRPr lang="en-US" dirty="0"/>
          </a:p>
        </p:txBody>
      </p:sp>
      <p:sp>
        <p:nvSpPr>
          <p:cNvPr id="7" name="TextBox 6"/>
          <p:cNvSpPr txBox="1"/>
          <p:nvPr/>
        </p:nvSpPr>
        <p:spPr>
          <a:xfrm>
            <a:off x="1979712" y="2350621"/>
            <a:ext cx="1410320" cy="646331"/>
          </a:xfrm>
          <a:prstGeom prst="rect">
            <a:avLst/>
          </a:prstGeom>
          <a:noFill/>
        </p:spPr>
        <p:txBody>
          <a:bodyPr wrap="square" rtlCol="0">
            <a:spAutoFit/>
          </a:bodyPr>
          <a:lstStyle/>
          <a:p>
            <a:pPr algn="ctr"/>
            <a:r>
              <a:rPr lang="en-US" dirty="0" smtClean="0"/>
              <a:t>Population Projections</a:t>
            </a:r>
            <a:endParaRPr lang="en-US" dirty="0"/>
          </a:p>
        </p:txBody>
      </p:sp>
      <p:sp>
        <p:nvSpPr>
          <p:cNvPr id="10" name="TextBox 9"/>
          <p:cNvSpPr txBox="1"/>
          <p:nvPr/>
        </p:nvSpPr>
        <p:spPr>
          <a:xfrm>
            <a:off x="2193965" y="4521894"/>
            <a:ext cx="1410320" cy="923330"/>
          </a:xfrm>
          <a:prstGeom prst="rect">
            <a:avLst/>
          </a:prstGeom>
          <a:noFill/>
        </p:spPr>
        <p:txBody>
          <a:bodyPr wrap="square" rtlCol="0">
            <a:spAutoFit/>
          </a:bodyPr>
          <a:lstStyle/>
          <a:p>
            <a:pPr algn="ctr"/>
            <a:r>
              <a:rPr lang="en-US" dirty="0" smtClean="0"/>
              <a:t>Demo-economic Projections</a:t>
            </a:r>
            <a:endParaRPr lang="en-US" dirty="0"/>
          </a:p>
        </p:txBody>
      </p:sp>
      <p:sp>
        <p:nvSpPr>
          <p:cNvPr id="11" name="TextBox 10"/>
          <p:cNvSpPr txBox="1"/>
          <p:nvPr/>
        </p:nvSpPr>
        <p:spPr>
          <a:xfrm>
            <a:off x="2242344" y="5445224"/>
            <a:ext cx="1410320" cy="369332"/>
          </a:xfrm>
          <a:prstGeom prst="rect">
            <a:avLst/>
          </a:prstGeom>
          <a:noFill/>
        </p:spPr>
        <p:txBody>
          <a:bodyPr wrap="square" rtlCol="0">
            <a:spAutoFit/>
          </a:bodyPr>
          <a:lstStyle/>
          <a:p>
            <a:pPr algn="ctr"/>
            <a:r>
              <a:rPr lang="en-US" dirty="0" smtClean="0"/>
              <a:t>Scenarios</a:t>
            </a:r>
            <a:endParaRPr lang="en-US" dirty="0"/>
          </a:p>
        </p:txBody>
      </p:sp>
      <p:sp>
        <p:nvSpPr>
          <p:cNvPr id="12" name="TextBox 11"/>
          <p:cNvSpPr txBox="1"/>
          <p:nvPr/>
        </p:nvSpPr>
        <p:spPr>
          <a:xfrm>
            <a:off x="4275956" y="2421205"/>
            <a:ext cx="1410320" cy="369332"/>
          </a:xfrm>
          <a:prstGeom prst="rect">
            <a:avLst/>
          </a:prstGeom>
          <a:noFill/>
        </p:spPr>
        <p:txBody>
          <a:bodyPr wrap="square" rtlCol="0">
            <a:spAutoFit/>
          </a:bodyPr>
          <a:lstStyle/>
          <a:p>
            <a:pPr algn="ctr"/>
            <a:r>
              <a:rPr lang="en-US" dirty="0" smtClean="0"/>
              <a:t>Action Plan</a:t>
            </a:r>
            <a:endParaRPr lang="en-US" dirty="0"/>
          </a:p>
        </p:txBody>
      </p:sp>
      <p:sp>
        <p:nvSpPr>
          <p:cNvPr id="13" name="TextBox 12"/>
          <p:cNvSpPr txBox="1"/>
          <p:nvPr/>
        </p:nvSpPr>
        <p:spPr>
          <a:xfrm>
            <a:off x="6249268" y="6049773"/>
            <a:ext cx="2191432" cy="646331"/>
          </a:xfrm>
          <a:prstGeom prst="rect">
            <a:avLst/>
          </a:prstGeom>
          <a:noFill/>
        </p:spPr>
        <p:txBody>
          <a:bodyPr wrap="square" rtlCol="0">
            <a:spAutoFit/>
          </a:bodyPr>
          <a:lstStyle/>
          <a:p>
            <a:r>
              <a:rPr lang="en-US" i="1" dirty="0" smtClean="0"/>
              <a:t>Inclusiveness &amp;</a:t>
            </a:r>
          </a:p>
          <a:p>
            <a:pPr algn="r"/>
            <a:r>
              <a:rPr lang="en-US" i="1" dirty="0" smtClean="0"/>
              <a:t>Sustainability</a:t>
            </a:r>
            <a:endParaRPr lang="en-US" i="1" dirty="0"/>
          </a:p>
        </p:txBody>
      </p:sp>
      <p:sp>
        <p:nvSpPr>
          <p:cNvPr id="14" name="TextBox 13"/>
          <p:cNvSpPr txBox="1"/>
          <p:nvPr/>
        </p:nvSpPr>
        <p:spPr>
          <a:xfrm>
            <a:off x="6406356" y="1556792"/>
            <a:ext cx="2082654" cy="369332"/>
          </a:xfrm>
          <a:prstGeom prst="rect">
            <a:avLst/>
          </a:prstGeom>
          <a:noFill/>
        </p:spPr>
        <p:txBody>
          <a:bodyPr wrap="square" rtlCol="0">
            <a:spAutoFit/>
          </a:bodyPr>
          <a:lstStyle/>
          <a:p>
            <a:pPr algn="ctr"/>
            <a:r>
              <a:rPr lang="en-US" i="1" dirty="0" smtClean="0"/>
              <a:t>Vision</a:t>
            </a:r>
            <a:endParaRPr lang="en-US" i="1" dirty="0"/>
          </a:p>
        </p:txBody>
      </p:sp>
      <p:sp>
        <p:nvSpPr>
          <p:cNvPr id="15" name="TextBox 14"/>
          <p:cNvSpPr txBox="1"/>
          <p:nvPr/>
        </p:nvSpPr>
        <p:spPr>
          <a:xfrm>
            <a:off x="4368800" y="2881352"/>
            <a:ext cx="1410320" cy="369332"/>
          </a:xfrm>
          <a:prstGeom prst="rect">
            <a:avLst/>
          </a:prstGeom>
          <a:noFill/>
        </p:spPr>
        <p:txBody>
          <a:bodyPr wrap="square" rtlCol="0">
            <a:spAutoFit/>
          </a:bodyPr>
          <a:lstStyle/>
          <a:p>
            <a:pPr algn="ctr"/>
            <a:r>
              <a:rPr lang="en-US" dirty="0" smtClean="0"/>
              <a:t>Project</a:t>
            </a:r>
            <a:endParaRPr lang="en-US" dirty="0"/>
          </a:p>
        </p:txBody>
      </p:sp>
      <p:sp>
        <p:nvSpPr>
          <p:cNvPr id="16" name="TextBox 15"/>
          <p:cNvSpPr txBox="1"/>
          <p:nvPr/>
        </p:nvSpPr>
        <p:spPr>
          <a:xfrm>
            <a:off x="3563888" y="4438853"/>
            <a:ext cx="2833790" cy="923330"/>
          </a:xfrm>
          <a:prstGeom prst="rect">
            <a:avLst/>
          </a:prstGeom>
          <a:noFill/>
        </p:spPr>
        <p:txBody>
          <a:bodyPr wrap="square" rtlCol="0">
            <a:spAutoFit/>
          </a:bodyPr>
          <a:lstStyle/>
          <a:p>
            <a:r>
              <a:rPr lang="en-US" dirty="0" smtClean="0"/>
              <a:t>SDG-based Development Frameworks</a:t>
            </a:r>
          </a:p>
          <a:p>
            <a:pPr algn="r"/>
            <a:r>
              <a:rPr lang="en-US" dirty="0" smtClean="0"/>
              <a:t>&amp; Integration</a:t>
            </a:r>
          </a:p>
        </p:txBody>
      </p:sp>
      <p:sp>
        <p:nvSpPr>
          <p:cNvPr id="17" name="TextBox 16"/>
          <p:cNvSpPr txBox="1"/>
          <p:nvPr/>
        </p:nvSpPr>
        <p:spPr>
          <a:xfrm>
            <a:off x="4860032" y="5445224"/>
            <a:ext cx="1546324" cy="369332"/>
          </a:xfrm>
          <a:prstGeom prst="rect">
            <a:avLst/>
          </a:prstGeom>
          <a:noFill/>
        </p:spPr>
        <p:txBody>
          <a:bodyPr wrap="square" rtlCol="0">
            <a:spAutoFit/>
          </a:bodyPr>
          <a:lstStyle/>
          <a:p>
            <a:pPr algn="ctr"/>
            <a:r>
              <a:rPr lang="en-US" dirty="0" smtClean="0"/>
              <a:t>Roadmap</a:t>
            </a:r>
            <a:endParaRPr lang="en-US" dirty="0"/>
          </a:p>
        </p:txBody>
      </p:sp>
      <p:sp>
        <p:nvSpPr>
          <p:cNvPr id="9" name="Right Arrow 8"/>
          <p:cNvSpPr/>
          <p:nvPr/>
        </p:nvSpPr>
        <p:spPr>
          <a:xfrm>
            <a:off x="8244408" y="3187184"/>
            <a:ext cx="489204" cy="1002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41156" y="2744371"/>
            <a:ext cx="1410320" cy="369332"/>
          </a:xfrm>
          <a:prstGeom prst="rect">
            <a:avLst/>
          </a:prstGeom>
          <a:noFill/>
        </p:spPr>
        <p:txBody>
          <a:bodyPr wrap="square" rtlCol="0">
            <a:spAutoFit/>
          </a:bodyPr>
          <a:lstStyle/>
          <a:p>
            <a:pPr algn="ctr"/>
            <a:r>
              <a:rPr lang="en-US" dirty="0" smtClean="0"/>
              <a:t>Costing</a:t>
            </a:r>
            <a:endParaRPr lang="en-US" dirty="0"/>
          </a:p>
        </p:txBody>
      </p:sp>
      <p:sp>
        <p:nvSpPr>
          <p:cNvPr id="20" name="TextBox 19"/>
          <p:cNvSpPr txBox="1"/>
          <p:nvPr/>
        </p:nvSpPr>
        <p:spPr>
          <a:xfrm>
            <a:off x="1999999" y="3005391"/>
            <a:ext cx="1410320" cy="369332"/>
          </a:xfrm>
          <a:prstGeom prst="rect">
            <a:avLst/>
          </a:prstGeom>
          <a:noFill/>
        </p:spPr>
        <p:txBody>
          <a:bodyPr wrap="square" rtlCol="0">
            <a:spAutoFit/>
          </a:bodyPr>
          <a:lstStyle/>
          <a:p>
            <a:pPr algn="ctr"/>
            <a:r>
              <a:rPr lang="en-US" b="1" dirty="0" smtClean="0"/>
              <a:t>NTA</a:t>
            </a:r>
            <a:endParaRPr lang="en-US" b="1" dirty="0"/>
          </a:p>
        </p:txBody>
      </p:sp>
      <p:sp>
        <p:nvSpPr>
          <p:cNvPr id="21" name="TextBox 20"/>
          <p:cNvSpPr txBox="1"/>
          <p:nvPr/>
        </p:nvSpPr>
        <p:spPr>
          <a:xfrm>
            <a:off x="2121260" y="4051139"/>
            <a:ext cx="1410320" cy="369332"/>
          </a:xfrm>
          <a:prstGeom prst="rect">
            <a:avLst/>
          </a:prstGeom>
          <a:noFill/>
        </p:spPr>
        <p:txBody>
          <a:bodyPr wrap="square" rtlCol="0">
            <a:spAutoFit/>
          </a:bodyPr>
          <a:lstStyle/>
          <a:p>
            <a:pPr algn="ctr"/>
            <a:r>
              <a:rPr lang="en-US" b="1" dirty="0" smtClean="0"/>
              <a:t>DemDiv</a:t>
            </a:r>
            <a:endParaRPr lang="en-US" b="1" dirty="0"/>
          </a:p>
        </p:txBody>
      </p:sp>
      <p:sp>
        <p:nvSpPr>
          <p:cNvPr id="22" name="TextBox 21"/>
          <p:cNvSpPr txBox="1"/>
          <p:nvPr/>
        </p:nvSpPr>
        <p:spPr>
          <a:xfrm>
            <a:off x="6249268" y="4274911"/>
            <a:ext cx="1410320" cy="369332"/>
          </a:xfrm>
          <a:prstGeom prst="rect">
            <a:avLst/>
          </a:prstGeom>
          <a:noFill/>
        </p:spPr>
        <p:txBody>
          <a:bodyPr wrap="square" rtlCol="0">
            <a:spAutoFit/>
          </a:bodyPr>
          <a:lstStyle/>
          <a:p>
            <a:pPr algn="ctr"/>
            <a:r>
              <a:rPr lang="en-US" dirty="0" smtClean="0"/>
              <a:t>Budgeting</a:t>
            </a:r>
            <a:endParaRPr lang="en-US" dirty="0"/>
          </a:p>
        </p:txBody>
      </p:sp>
      <p:sp>
        <p:nvSpPr>
          <p:cNvPr id="23" name="TextBox 22"/>
          <p:cNvSpPr txBox="1"/>
          <p:nvPr/>
        </p:nvSpPr>
        <p:spPr>
          <a:xfrm>
            <a:off x="6823856" y="2292508"/>
            <a:ext cx="1498860" cy="923330"/>
          </a:xfrm>
          <a:prstGeom prst="rect">
            <a:avLst/>
          </a:prstGeom>
          <a:noFill/>
        </p:spPr>
        <p:txBody>
          <a:bodyPr wrap="square" rtlCol="0">
            <a:spAutoFit/>
          </a:bodyPr>
          <a:lstStyle/>
          <a:p>
            <a:pPr algn="ctr"/>
            <a:r>
              <a:rPr lang="en-US" dirty="0" smtClean="0"/>
              <a:t>Resource</a:t>
            </a:r>
          </a:p>
          <a:p>
            <a:pPr algn="ctr"/>
            <a:r>
              <a:rPr lang="en-US" dirty="0" smtClean="0"/>
              <a:t>Allocation &amp;</a:t>
            </a:r>
          </a:p>
          <a:p>
            <a:pPr algn="ctr"/>
            <a:r>
              <a:rPr lang="en-US" dirty="0" smtClean="0"/>
              <a:t> Mobilization</a:t>
            </a:r>
            <a:endParaRPr lang="en-US" dirty="0"/>
          </a:p>
        </p:txBody>
      </p:sp>
      <p:sp>
        <p:nvSpPr>
          <p:cNvPr id="24" name="TextBox 23"/>
          <p:cNvSpPr txBox="1"/>
          <p:nvPr/>
        </p:nvSpPr>
        <p:spPr>
          <a:xfrm>
            <a:off x="6751476" y="4745361"/>
            <a:ext cx="1852972" cy="923330"/>
          </a:xfrm>
          <a:prstGeom prst="rect">
            <a:avLst/>
          </a:prstGeom>
          <a:noFill/>
        </p:spPr>
        <p:txBody>
          <a:bodyPr wrap="square" rtlCol="0">
            <a:spAutoFit/>
          </a:bodyPr>
          <a:lstStyle/>
          <a:p>
            <a:r>
              <a:rPr lang="en-US" dirty="0" smtClean="0"/>
              <a:t>Implementation</a:t>
            </a:r>
          </a:p>
          <a:p>
            <a:pPr algn="r"/>
            <a:r>
              <a:rPr lang="en-US" dirty="0" smtClean="0"/>
              <a:t>Monitoring &amp; Evaluation</a:t>
            </a:r>
            <a:endParaRPr lang="en-US" dirty="0"/>
          </a:p>
        </p:txBody>
      </p:sp>
      <p:sp>
        <p:nvSpPr>
          <p:cNvPr id="25" name="TextBox 24"/>
          <p:cNvSpPr txBox="1"/>
          <p:nvPr/>
        </p:nvSpPr>
        <p:spPr>
          <a:xfrm>
            <a:off x="566824" y="6184840"/>
            <a:ext cx="5457664" cy="369332"/>
          </a:xfrm>
          <a:prstGeom prst="rect">
            <a:avLst/>
          </a:prstGeom>
          <a:noFill/>
        </p:spPr>
        <p:txBody>
          <a:bodyPr wrap="square" rtlCol="0">
            <a:spAutoFit/>
          </a:bodyPr>
          <a:lstStyle/>
          <a:p>
            <a:pPr algn="ctr"/>
            <a:r>
              <a:rPr lang="en-US" i="1" dirty="0" smtClean="0"/>
              <a:t>National Ownership, Commitment &amp; Leadership</a:t>
            </a:r>
            <a:endParaRPr lang="en-US" i="1" dirty="0"/>
          </a:p>
        </p:txBody>
      </p:sp>
      <p:sp>
        <p:nvSpPr>
          <p:cNvPr id="26" name="TextBox 25"/>
          <p:cNvSpPr txBox="1"/>
          <p:nvPr/>
        </p:nvSpPr>
        <p:spPr>
          <a:xfrm>
            <a:off x="3604285" y="1556792"/>
            <a:ext cx="2892648" cy="369332"/>
          </a:xfrm>
          <a:prstGeom prst="rect">
            <a:avLst/>
          </a:prstGeom>
          <a:noFill/>
        </p:spPr>
        <p:txBody>
          <a:bodyPr wrap="square" rtlCol="0">
            <a:spAutoFit/>
          </a:bodyPr>
          <a:lstStyle/>
          <a:p>
            <a:pPr algn="ctr"/>
            <a:r>
              <a:rPr lang="en-US" i="1" dirty="0" smtClean="0"/>
              <a:t>National Population Policy</a:t>
            </a:r>
            <a:endParaRPr lang="en-US" i="1" dirty="0"/>
          </a:p>
        </p:txBody>
      </p:sp>
      <p:sp>
        <p:nvSpPr>
          <p:cNvPr id="27" name="TextBox 26"/>
          <p:cNvSpPr txBox="1"/>
          <p:nvPr/>
        </p:nvSpPr>
        <p:spPr>
          <a:xfrm rot="18916364">
            <a:off x="431982" y="2460568"/>
            <a:ext cx="2100011" cy="523220"/>
          </a:xfrm>
          <a:prstGeom prst="rect">
            <a:avLst/>
          </a:prstGeom>
          <a:noFill/>
        </p:spPr>
        <p:txBody>
          <a:bodyPr wrap="square" rtlCol="0">
            <a:spAutoFit/>
          </a:bodyPr>
          <a:lstStyle/>
          <a:p>
            <a:pPr algn="ctr"/>
            <a:r>
              <a:rPr lang="en-US" sz="1400" b="1" dirty="0" smtClean="0"/>
              <a:t>Thematic Mapping &amp; Sub-Analysis</a:t>
            </a:r>
            <a:endParaRPr lang="en-US" sz="1400" b="1" dirty="0"/>
          </a:p>
        </p:txBody>
      </p:sp>
      <p:sp>
        <p:nvSpPr>
          <p:cNvPr id="28" name="TextBox 27"/>
          <p:cNvSpPr txBox="1"/>
          <p:nvPr/>
        </p:nvSpPr>
        <p:spPr>
          <a:xfrm rot="1719520">
            <a:off x="698332" y="4274911"/>
            <a:ext cx="1868039" cy="738664"/>
          </a:xfrm>
          <a:prstGeom prst="rect">
            <a:avLst/>
          </a:prstGeom>
          <a:noFill/>
        </p:spPr>
        <p:txBody>
          <a:bodyPr wrap="square" rtlCol="0">
            <a:spAutoFit/>
          </a:bodyPr>
          <a:lstStyle/>
          <a:p>
            <a:r>
              <a:rPr lang="en-US" sz="1400" b="1" dirty="0" smtClean="0"/>
              <a:t>Poverty &amp; Inequality mapping &amp; Sub-Analysis</a:t>
            </a:r>
            <a:endParaRPr lang="en-US" sz="1400" b="1" dirty="0"/>
          </a:p>
        </p:txBody>
      </p:sp>
      <p:sp>
        <p:nvSpPr>
          <p:cNvPr id="29" name="TextBox 28"/>
          <p:cNvSpPr txBox="1"/>
          <p:nvPr/>
        </p:nvSpPr>
        <p:spPr>
          <a:xfrm>
            <a:off x="239192" y="1556792"/>
            <a:ext cx="3133142" cy="369332"/>
          </a:xfrm>
          <a:prstGeom prst="rect">
            <a:avLst/>
          </a:prstGeom>
          <a:noFill/>
        </p:spPr>
        <p:txBody>
          <a:bodyPr wrap="square" rtlCol="0">
            <a:spAutoFit/>
          </a:bodyPr>
          <a:lstStyle/>
          <a:p>
            <a:pPr algn="ctr"/>
            <a:r>
              <a:rPr lang="en-US" i="1" dirty="0" smtClean="0"/>
              <a:t>Data &amp;</a:t>
            </a:r>
            <a:r>
              <a:rPr lang="en-US" i="1" dirty="0"/>
              <a:t> </a:t>
            </a:r>
            <a:r>
              <a:rPr lang="en-US" i="1" dirty="0" smtClean="0"/>
              <a:t>Evidence Generation</a:t>
            </a:r>
            <a:endParaRPr lang="en-US" i="1" dirty="0"/>
          </a:p>
        </p:txBody>
      </p:sp>
      <p:sp>
        <p:nvSpPr>
          <p:cNvPr id="30" name="TextBox 29"/>
          <p:cNvSpPr txBox="1"/>
          <p:nvPr/>
        </p:nvSpPr>
        <p:spPr>
          <a:xfrm>
            <a:off x="2339752" y="1988840"/>
            <a:ext cx="3180680" cy="369332"/>
          </a:xfrm>
          <a:prstGeom prst="rect">
            <a:avLst/>
          </a:prstGeom>
          <a:noFill/>
        </p:spPr>
        <p:txBody>
          <a:bodyPr wrap="square" rtlCol="0">
            <a:spAutoFit/>
          </a:bodyPr>
          <a:lstStyle/>
          <a:p>
            <a:pPr algn="ctr"/>
            <a:r>
              <a:rPr lang="en-US" dirty="0" smtClean="0"/>
              <a:t>Advocacy &amp; Policy Dialogue</a:t>
            </a:r>
            <a:endParaRPr lang="en-US" dirty="0"/>
          </a:p>
        </p:txBody>
      </p:sp>
      <p:sp>
        <p:nvSpPr>
          <p:cNvPr id="31" name="TextBox 30"/>
          <p:cNvSpPr txBox="1"/>
          <p:nvPr/>
        </p:nvSpPr>
        <p:spPr>
          <a:xfrm>
            <a:off x="719224" y="5805264"/>
            <a:ext cx="5457664" cy="369332"/>
          </a:xfrm>
          <a:prstGeom prst="rect">
            <a:avLst/>
          </a:prstGeom>
          <a:noFill/>
        </p:spPr>
        <p:txBody>
          <a:bodyPr wrap="square" rtlCol="0">
            <a:spAutoFit/>
          </a:bodyPr>
          <a:lstStyle/>
          <a:p>
            <a:pPr algn="ctr"/>
            <a:r>
              <a:rPr lang="en-US" dirty="0" smtClean="0"/>
              <a:t>Building Regional, National &amp; Local Capacities</a:t>
            </a:r>
            <a:endParaRPr lang="en-US" dirty="0"/>
          </a:p>
        </p:txBody>
      </p:sp>
    </p:spTree>
    <p:extLst>
      <p:ext uri="{BB962C8B-B14F-4D97-AF65-F5344CB8AC3E}">
        <p14:creationId xmlns:p14="http://schemas.microsoft.com/office/powerpoint/2010/main" val="883467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142875"/>
            <a:ext cx="8143875" cy="1071563"/>
          </a:xfrm>
        </p:spPr>
        <p:txBody>
          <a:bodyPr/>
          <a:lstStyle/>
          <a:p>
            <a:r>
              <a:rPr lang="en-ZA" sz="2400" b="1" dirty="0" smtClean="0"/>
              <a:t/>
            </a:r>
            <a:br>
              <a:rPr lang="en-ZA" sz="2400" b="1" dirty="0" smtClean="0"/>
            </a:br>
            <a:r>
              <a:rPr lang="en-ZA" sz="2400" b="1" dirty="0" smtClean="0"/>
              <a:t/>
            </a:r>
            <a:br>
              <a:rPr lang="en-ZA" sz="2400" b="1" dirty="0" smtClean="0"/>
            </a:br>
            <a:endParaRPr lang="en-ZA" sz="2400" dirty="0" smtClean="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latin typeface="Georgia" pitchFamily="18" charset="0"/>
              </a:rPr>
              <a:t>Thank you.</a:t>
            </a:r>
          </a:p>
        </p:txBody>
      </p:sp>
    </p:spTree>
    <p:extLst>
      <p:ext uri="{BB962C8B-B14F-4D97-AF65-F5344CB8AC3E}">
        <p14:creationId xmlns:p14="http://schemas.microsoft.com/office/powerpoint/2010/main" val="135865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2" y="142875"/>
            <a:ext cx="8784975" cy="1413917"/>
          </a:xfrm>
        </p:spPr>
        <p:txBody>
          <a:bodyPr/>
          <a:lstStyle/>
          <a:p>
            <a:r>
              <a:rPr lang="en-GB" sz="3600" b="1" dirty="0" smtClean="0">
                <a:latin typeface="Georgia" pitchFamily="18" charset="0"/>
              </a:rPr>
              <a:t/>
            </a:r>
            <a:br>
              <a:rPr lang="en-GB" sz="3600" b="1" dirty="0" smtClean="0">
                <a:latin typeface="Georgia" pitchFamily="18" charset="0"/>
              </a:rPr>
            </a:br>
            <a:r>
              <a:rPr lang="en-GB" sz="3600" b="1" dirty="0" smtClean="0">
                <a:latin typeface="Georgia" pitchFamily="18" charset="0"/>
              </a:rPr>
              <a:t>What does this mean?</a:t>
            </a:r>
            <a:r>
              <a:rPr lang="en-US" sz="3600" b="1" dirty="0">
                <a:latin typeface="Georgia" pitchFamily="18" charset="0"/>
              </a:rPr>
              <a:t/>
            </a:r>
            <a:br>
              <a:rPr lang="en-US" sz="3600" b="1" dirty="0">
                <a:latin typeface="Georgia" pitchFamily="18" charset="0"/>
              </a:rPr>
            </a:br>
            <a:endParaRPr lang="en-GB" sz="3600" b="1" dirty="0" smtClean="0">
              <a:latin typeface="Georgia" pitchFamily="18" charset="0"/>
            </a:endParaRPr>
          </a:p>
        </p:txBody>
      </p:sp>
      <p:sp>
        <p:nvSpPr>
          <p:cNvPr id="2" name="Rectangle 1"/>
          <p:cNvSpPr/>
          <p:nvPr/>
        </p:nvSpPr>
        <p:spPr>
          <a:xfrm>
            <a:off x="251520" y="1628800"/>
            <a:ext cx="8712968" cy="4278094"/>
          </a:xfrm>
          <a:prstGeom prst="rect">
            <a:avLst/>
          </a:prstGeom>
        </p:spPr>
        <p:txBody>
          <a:bodyPr wrap="square">
            <a:spAutoFit/>
          </a:bodyPr>
          <a:lstStyle/>
          <a:p>
            <a:pPr lvl="0"/>
            <a:r>
              <a:rPr lang="en-US" sz="4000" b="1" dirty="0" smtClean="0">
                <a:solidFill>
                  <a:srgbClr val="006600"/>
                </a:solidFill>
                <a:latin typeface="Georgia" pitchFamily="18" charset="0"/>
              </a:rPr>
              <a:t>Potential</a:t>
            </a:r>
            <a:r>
              <a:rPr lang="en-US" sz="2400" dirty="0" smtClean="0">
                <a:latin typeface="Georgia" pitchFamily="18" charset="0"/>
              </a:rPr>
              <a:t> </a:t>
            </a:r>
            <a:r>
              <a:rPr lang="en-US" sz="2400" dirty="0">
                <a:latin typeface="Georgia" pitchFamily="18" charset="0"/>
              </a:rPr>
              <a:t>for economic </a:t>
            </a:r>
            <a:r>
              <a:rPr lang="en-US" sz="2400" dirty="0" smtClean="0">
                <a:latin typeface="Georgia" pitchFamily="18" charset="0"/>
              </a:rPr>
              <a:t>growth</a:t>
            </a:r>
          </a:p>
          <a:p>
            <a:pPr marL="800100" lvl="1" indent="-342900">
              <a:buFont typeface="Arial" pitchFamily="34" charset="0"/>
              <a:buChar char="•"/>
            </a:pPr>
            <a:r>
              <a:rPr lang="en-US" sz="2400" dirty="0" smtClean="0">
                <a:latin typeface="Georgia" pitchFamily="18" charset="0"/>
              </a:rPr>
              <a:t>Not a given</a:t>
            </a:r>
          </a:p>
          <a:p>
            <a:pPr marL="800100" lvl="1" indent="-342900">
              <a:buFont typeface="Arial" pitchFamily="34" charset="0"/>
              <a:buChar char="•"/>
            </a:pPr>
            <a:r>
              <a:rPr lang="en-US" sz="2400" dirty="0" smtClean="0">
                <a:latin typeface="Georgia" pitchFamily="18" charset="0"/>
              </a:rPr>
              <a:t>Must </a:t>
            </a:r>
            <a:r>
              <a:rPr lang="en-US" sz="2400" dirty="0">
                <a:latin typeface="Georgia" pitchFamily="18" charset="0"/>
              </a:rPr>
              <a:t>not be </a:t>
            </a:r>
            <a:r>
              <a:rPr lang="en-US" sz="2400" dirty="0" smtClean="0">
                <a:latin typeface="Georgia" pitchFamily="18" charset="0"/>
              </a:rPr>
              <a:t>squandered</a:t>
            </a:r>
          </a:p>
          <a:p>
            <a:pPr marL="342900" lvl="0" indent="-342900">
              <a:buFont typeface="Arial" pitchFamily="34" charset="0"/>
              <a:buChar char="•"/>
            </a:pPr>
            <a:endParaRPr lang="en-US" sz="2400" dirty="0">
              <a:latin typeface="Georgia" pitchFamily="18" charset="0"/>
            </a:endParaRPr>
          </a:p>
          <a:p>
            <a:pPr lvl="0"/>
            <a:r>
              <a:rPr lang="en-US" sz="2400" dirty="0" smtClean="0">
                <a:latin typeface="Georgia" pitchFamily="18" charset="0"/>
              </a:rPr>
              <a:t>Only becomes </a:t>
            </a:r>
            <a:r>
              <a:rPr lang="en-US" sz="4000" b="1" dirty="0">
                <a:solidFill>
                  <a:srgbClr val="006600"/>
                </a:solidFill>
                <a:latin typeface="Georgia" pitchFamily="18" charset="0"/>
              </a:rPr>
              <a:t>real</a:t>
            </a:r>
            <a:r>
              <a:rPr lang="en-US" sz="2400" dirty="0">
                <a:latin typeface="Georgia" pitchFamily="18" charset="0"/>
              </a:rPr>
              <a:t> </a:t>
            </a:r>
            <a:r>
              <a:rPr lang="en-US" sz="2400" dirty="0" smtClean="0">
                <a:latin typeface="Georgia" pitchFamily="18" charset="0"/>
              </a:rPr>
              <a:t>if:</a:t>
            </a:r>
          </a:p>
          <a:p>
            <a:pPr marL="342900" lvl="0" indent="-342900">
              <a:buFont typeface="Arial" panose="020B0604020202020204" pitchFamily="34" charset="0"/>
              <a:buChar char="•"/>
            </a:pPr>
            <a:r>
              <a:rPr lang="en-US" sz="2400" dirty="0" smtClean="0">
                <a:latin typeface="Georgia" pitchFamily="18" charset="0"/>
              </a:rPr>
              <a:t>Necessary </a:t>
            </a:r>
            <a:r>
              <a:rPr lang="en-US" sz="2400" b="1" dirty="0">
                <a:latin typeface="Georgia" pitchFamily="18" charset="0"/>
              </a:rPr>
              <a:t>investments</a:t>
            </a:r>
            <a:r>
              <a:rPr lang="en-US" sz="2400" dirty="0">
                <a:latin typeface="Georgia" pitchFamily="18" charset="0"/>
              </a:rPr>
              <a:t> </a:t>
            </a:r>
            <a:r>
              <a:rPr lang="en-US" sz="2400" dirty="0" smtClean="0">
                <a:latin typeface="Georgia" pitchFamily="18" charset="0"/>
              </a:rPr>
              <a:t>made </a:t>
            </a:r>
            <a:r>
              <a:rPr lang="en-US" sz="2400" dirty="0">
                <a:latin typeface="Georgia" pitchFamily="18" charset="0"/>
              </a:rPr>
              <a:t>by </a:t>
            </a:r>
            <a:r>
              <a:rPr lang="en-US" sz="2400" dirty="0" smtClean="0">
                <a:latin typeface="Georgia" pitchFamily="18" charset="0"/>
              </a:rPr>
              <a:t>Government </a:t>
            </a:r>
            <a:r>
              <a:rPr lang="en-US" sz="2400" dirty="0">
                <a:latin typeface="Georgia" pitchFamily="18" charset="0"/>
              </a:rPr>
              <a:t>and all </a:t>
            </a:r>
            <a:r>
              <a:rPr lang="en-US" sz="2400" dirty="0" smtClean="0">
                <a:latin typeface="Georgia" pitchFamily="18" charset="0"/>
              </a:rPr>
              <a:t>stakeholders</a:t>
            </a:r>
            <a:r>
              <a:rPr lang="en-US" sz="2400" dirty="0">
                <a:latin typeface="Georgia" pitchFamily="18" charset="0"/>
              </a:rPr>
              <a:t>, including </a:t>
            </a:r>
            <a:r>
              <a:rPr lang="en-US" sz="2400" dirty="0" smtClean="0">
                <a:latin typeface="Georgia" pitchFamily="18" charset="0"/>
              </a:rPr>
              <a:t>private </a:t>
            </a:r>
            <a:r>
              <a:rPr lang="en-US" sz="2400" dirty="0">
                <a:latin typeface="Georgia" pitchFamily="18" charset="0"/>
              </a:rPr>
              <a:t>sector and civil </a:t>
            </a:r>
            <a:r>
              <a:rPr lang="en-US" sz="2400" dirty="0" smtClean="0">
                <a:latin typeface="Georgia" pitchFamily="18" charset="0"/>
              </a:rPr>
              <a:t>society;</a:t>
            </a:r>
          </a:p>
          <a:p>
            <a:pPr marL="342900" lvl="0" indent="-342900">
              <a:buFont typeface="Arial" panose="020B0604020202020204" pitchFamily="34" charset="0"/>
              <a:buChar char="•"/>
            </a:pPr>
            <a:r>
              <a:rPr lang="en-US" sz="2400" dirty="0" smtClean="0">
                <a:latin typeface="Georgia" pitchFamily="18" charset="0"/>
              </a:rPr>
              <a:t>Population in </a:t>
            </a:r>
            <a:r>
              <a:rPr lang="en-US" sz="2400" dirty="0">
                <a:latin typeface="Georgia" pitchFamily="18" charset="0"/>
              </a:rPr>
              <a:t>working age </a:t>
            </a:r>
            <a:r>
              <a:rPr lang="en-US" sz="2400" b="1" dirty="0" smtClean="0">
                <a:latin typeface="Georgia" pitchFamily="18" charset="0"/>
              </a:rPr>
              <a:t>empowered</a:t>
            </a:r>
            <a:r>
              <a:rPr lang="en-US" sz="2400" dirty="0">
                <a:latin typeface="Georgia" pitchFamily="18" charset="0"/>
              </a:rPr>
              <a:t>, </a:t>
            </a:r>
            <a:r>
              <a:rPr lang="en-US" sz="2400" b="1" dirty="0">
                <a:latin typeface="Georgia" pitchFamily="18" charset="0"/>
              </a:rPr>
              <a:t>healthy</a:t>
            </a:r>
            <a:r>
              <a:rPr lang="en-US" sz="2400" dirty="0">
                <a:latin typeface="Georgia" pitchFamily="18" charset="0"/>
              </a:rPr>
              <a:t>, </a:t>
            </a:r>
            <a:r>
              <a:rPr lang="en-US" sz="2400" b="1" dirty="0">
                <a:latin typeface="Georgia" pitchFamily="18" charset="0"/>
              </a:rPr>
              <a:t>well-educated and highly skilled</a:t>
            </a:r>
            <a:r>
              <a:rPr lang="en-US" sz="2400" dirty="0">
                <a:latin typeface="Georgia" pitchFamily="18" charset="0"/>
              </a:rPr>
              <a:t>, and </a:t>
            </a:r>
            <a:r>
              <a:rPr lang="en-US" sz="2400" b="1" dirty="0">
                <a:latin typeface="Georgia" pitchFamily="18" charset="0"/>
              </a:rPr>
              <a:t>employed with decent jobs</a:t>
            </a:r>
            <a:r>
              <a:rPr lang="en-US" sz="2400" dirty="0" smtClean="0">
                <a:latin typeface="Georgia" pitchFamily="18" charset="0"/>
              </a:rPr>
              <a:t>.</a:t>
            </a:r>
            <a:endParaRPr lang="en-US" sz="2400" dirty="0">
              <a:latin typeface="Georgia" pitchFamily="18" charset="0"/>
            </a:endParaRPr>
          </a:p>
        </p:txBody>
      </p:sp>
    </p:spTree>
    <p:extLst>
      <p:ext uri="{BB962C8B-B14F-4D97-AF65-F5344CB8AC3E}">
        <p14:creationId xmlns:p14="http://schemas.microsoft.com/office/powerpoint/2010/main" val="1593929912"/>
      </p:ext>
    </p:extLst>
  </p:cSld>
  <p:clrMapOvr>
    <a:masterClrMapping/>
  </p:clrMapOvr>
  <mc:AlternateContent xmlns:mc="http://schemas.openxmlformats.org/markup-compatibility/2006" xmlns:p14="http://schemas.microsoft.com/office/powerpoint/2010/main">
    <mc:Choice Requires="p14">
      <p:transition spd="slow" p14:dur="2000" advTm="20243"/>
    </mc:Choice>
    <mc:Fallback xmlns="">
      <p:transition spd="slow" advTm="2024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7584" y="1420312"/>
            <a:ext cx="7272807" cy="4248472"/>
          </a:xfrm>
          <a:prstGeom prst="rect">
            <a:avLst/>
          </a:prstGeom>
        </p:spPr>
      </p:pic>
      <p:pic>
        <p:nvPicPr>
          <p:cNvPr id="2" name="Picture 1"/>
          <p:cNvPicPr>
            <a:picLocks noChangeAspect="1"/>
          </p:cNvPicPr>
          <p:nvPr/>
        </p:nvPicPr>
        <p:blipFill>
          <a:blip r:embed="rId4"/>
          <a:stretch>
            <a:fillRect/>
          </a:stretch>
        </p:blipFill>
        <p:spPr>
          <a:xfrm>
            <a:off x="457200" y="5516087"/>
            <a:ext cx="6347048" cy="1340769"/>
          </a:xfrm>
          <a:prstGeom prst="rect">
            <a:avLst/>
          </a:prstGeom>
        </p:spPr>
      </p:pic>
      <p:sp>
        <p:nvSpPr>
          <p:cNvPr id="6" name="Title 1"/>
          <p:cNvSpPr>
            <a:spLocks noGrp="1"/>
          </p:cNvSpPr>
          <p:nvPr>
            <p:ph type="title"/>
          </p:nvPr>
        </p:nvSpPr>
        <p:spPr/>
        <p:txBody>
          <a:bodyPr/>
          <a:lstStyle/>
          <a:p>
            <a:r>
              <a:rPr lang="en-GB" sz="3600" b="1" dirty="0" smtClean="0"/>
              <a:t/>
            </a:r>
            <a:br>
              <a:rPr lang="en-GB" sz="3600" b="1" dirty="0" smtClean="0"/>
            </a:br>
            <a:r>
              <a:rPr lang="en-US" sz="3600" b="1" dirty="0" smtClean="0">
                <a:latin typeface="Georgia" pitchFamily="18" charset="0"/>
              </a:rPr>
              <a:t>Why demographics </a:t>
            </a:r>
            <a:r>
              <a:rPr lang="en-US" sz="3600" b="1" dirty="0">
                <a:latin typeface="Georgia" pitchFamily="18" charset="0"/>
              </a:rPr>
              <a:t>m</a:t>
            </a:r>
            <a:r>
              <a:rPr lang="en-US" sz="3600" b="1" dirty="0" smtClean="0">
                <a:latin typeface="Georgia" pitchFamily="18" charset="0"/>
              </a:rPr>
              <a:t>atters?</a:t>
            </a:r>
            <a:r>
              <a:rPr lang="en-US" sz="3600" b="1" dirty="0" smtClean="0"/>
              <a:t/>
            </a:r>
            <a:br>
              <a:rPr lang="en-US" sz="3600" b="1" dirty="0" smtClean="0"/>
            </a:br>
            <a:endParaRPr lang="en-GB" sz="3600" b="1" dirty="0" smtClean="0"/>
          </a:p>
        </p:txBody>
      </p:sp>
      <p:sp>
        <p:nvSpPr>
          <p:cNvPr id="3" name="TextBox 2"/>
          <p:cNvSpPr txBox="1"/>
          <p:nvPr/>
        </p:nvSpPr>
        <p:spPr>
          <a:xfrm>
            <a:off x="3995936" y="5517232"/>
            <a:ext cx="3816424" cy="1200329"/>
          </a:xfrm>
          <a:prstGeom prst="rect">
            <a:avLst/>
          </a:prstGeom>
          <a:noFill/>
        </p:spPr>
        <p:txBody>
          <a:bodyPr wrap="square" rtlCol="0">
            <a:spAutoFit/>
          </a:bodyPr>
          <a:lstStyle/>
          <a:p>
            <a:pPr algn="ctr"/>
            <a:r>
              <a:rPr lang="en-ZA" dirty="0" smtClean="0"/>
              <a:t>Changing age structure can produce a window of economic opportunity in countries undergoing a fertility decline.</a:t>
            </a:r>
            <a:endParaRPr lang="en-ZA" dirty="0"/>
          </a:p>
        </p:txBody>
      </p:sp>
    </p:spTree>
    <p:extLst>
      <p:ext uri="{BB962C8B-B14F-4D97-AF65-F5344CB8AC3E}">
        <p14:creationId xmlns:p14="http://schemas.microsoft.com/office/powerpoint/2010/main" val="1731284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2875"/>
            <a:ext cx="8928991" cy="1197893"/>
          </a:xfrm>
        </p:spPr>
        <p:txBody>
          <a:bodyPr/>
          <a:lstStyle/>
          <a:p>
            <a:r>
              <a:rPr lang="en-GB" sz="3600" b="1" dirty="0" smtClean="0">
                <a:latin typeface="Georgia" pitchFamily="18" charset="0"/>
              </a:rPr>
              <a:t/>
            </a:r>
            <a:br>
              <a:rPr lang="en-GB" sz="3600" b="1" dirty="0" smtClean="0">
                <a:latin typeface="Georgia" pitchFamily="18" charset="0"/>
              </a:rPr>
            </a:br>
            <a:r>
              <a:rPr lang="en-US" sz="3600" b="1" dirty="0" smtClean="0">
                <a:latin typeface="Georgia" pitchFamily="18" charset="0"/>
              </a:rPr>
              <a:t>Where do African countries </a:t>
            </a:r>
            <a:r>
              <a:rPr lang="en-US" sz="3600" b="1" dirty="0">
                <a:latin typeface="Georgia" pitchFamily="18" charset="0"/>
              </a:rPr>
              <a:t>s</a:t>
            </a:r>
            <a:r>
              <a:rPr lang="en-US" sz="3600" b="1" dirty="0" smtClean="0">
                <a:latin typeface="Georgia" pitchFamily="18" charset="0"/>
              </a:rPr>
              <a:t>tand </a:t>
            </a:r>
            <a:r>
              <a:rPr lang="en-US" sz="3600" b="1" dirty="0">
                <a:latin typeface="Georgia" pitchFamily="18" charset="0"/>
              </a:rPr>
              <a:t>r</a:t>
            </a:r>
            <a:r>
              <a:rPr lang="en-US" sz="3600" b="1" dirty="0" smtClean="0">
                <a:latin typeface="Georgia" pitchFamily="18" charset="0"/>
              </a:rPr>
              <a:t>egarding DD?</a:t>
            </a:r>
            <a:r>
              <a:rPr lang="en-US" sz="3600" b="1" dirty="0">
                <a:latin typeface="Georgia" pitchFamily="18" charset="0"/>
              </a:rPr>
              <a:t/>
            </a:r>
            <a:br>
              <a:rPr lang="en-US" sz="3600" b="1" dirty="0">
                <a:latin typeface="Georgia" pitchFamily="18" charset="0"/>
              </a:rPr>
            </a:br>
            <a:endParaRPr lang="en-GB" sz="3600" b="1" dirty="0" smtClean="0">
              <a:latin typeface="Georgia" pitchFamily="18" charset="0"/>
            </a:endParaRPr>
          </a:p>
        </p:txBody>
      </p:sp>
      <p:pic>
        <p:nvPicPr>
          <p:cNvPr id="3" name="Picture 2"/>
          <p:cNvPicPr>
            <a:picLocks noChangeAspect="1"/>
          </p:cNvPicPr>
          <p:nvPr/>
        </p:nvPicPr>
        <p:blipFill>
          <a:blip r:embed="rId3"/>
          <a:stretch>
            <a:fillRect/>
          </a:stretch>
        </p:blipFill>
        <p:spPr>
          <a:xfrm>
            <a:off x="323528" y="1346860"/>
            <a:ext cx="8496944" cy="5368750"/>
          </a:xfrm>
          <a:prstGeom prst="rect">
            <a:avLst/>
          </a:prstGeom>
        </p:spPr>
      </p:pic>
    </p:spTree>
    <p:extLst>
      <p:ext uri="{BB962C8B-B14F-4D97-AF65-F5344CB8AC3E}">
        <p14:creationId xmlns:p14="http://schemas.microsoft.com/office/powerpoint/2010/main" val="187516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3" y="142875"/>
            <a:ext cx="8712968" cy="1125885"/>
          </a:xfrm>
        </p:spPr>
        <p:txBody>
          <a:bodyPr/>
          <a:lstStyle/>
          <a:p>
            <a:r>
              <a:rPr lang="en-GB" sz="3600" b="1" dirty="0" smtClean="0">
                <a:latin typeface="Georgia" pitchFamily="18" charset="0"/>
              </a:rPr>
              <a:t/>
            </a:r>
            <a:br>
              <a:rPr lang="en-GB" sz="3600" b="1" dirty="0" smtClean="0">
                <a:latin typeface="Georgia" pitchFamily="18" charset="0"/>
              </a:rPr>
            </a:br>
            <a:r>
              <a:rPr lang="en-GB" sz="3600" b="1" dirty="0" smtClean="0">
                <a:latin typeface="Georgia" pitchFamily="18" charset="0"/>
              </a:rPr>
              <a:t>Moving from narrative and rhetoric to action</a:t>
            </a:r>
            <a:r>
              <a:rPr lang="en-US" sz="3600" b="1" dirty="0" smtClean="0">
                <a:latin typeface="Georgia" pitchFamily="18" charset="0"/>
              </a:rPr>
              <a:t/>
            </a:r>
            <a:br>
              <a:rPr lang="en-US" sz="3600" b="1" dirty="0" smtClean="0">
                <a:latin typeface="Georgia" pitchFamily="18" charset="0"/>
              </a:rPr>
            </a:br>
            <a:endParaRPr lang="en-GB" sz="3600" b="1" dirty="0" smtClean="0">
              <a:latin typeface="Georgia" pitchFamily="18" charset="0"/>
            </a:endParaRPr>
          </a:p>
        </p:txBody>
      </p:sp>
      <p:sp>
        <p:nvSpPr>
          <p:cNvPr id="2" name="Rectangle 1"/>
          <p:cNvSpPr/>
          <p:nvPr/>
        </p:nvSpPr>
        <p:spPr>
          <a:xfrm>
            <a:off x="467544" y="1340768"/>
            <a:ext cx="8280920" cy="5232202"/>
          </a:xfrm>
          <a:prstGeom prst="rect">
            <a:avLst/>
          </a:prstGeom>
        </p:spPr>
        <p:txBody>
          <a:bodyPr wrap="square">
            <a:spAutoFit/>
          </a:bodyPr>
          <a:lstStyle/>
          <a:p>
            <a:r>
              <a:rPr lang="en-ZA" sz="2400" dirty="0" smtClean="0"/>
              <a:t>The translation of the </a:t>
            </a:r>
            <a:r>
              <a:rPr lang="en-ZA" sz="2400" b="1" dirty="0" smtClean="0"/>
              <a:t>Potential </a:t>
            </a:r>
            <a:r>
              <a:rPr lang="en-ZA" sz="2400" dirty="0" smtClean="0"/>
              <a:t>into reality assumes:</a:t>
            </a:r>
            <a:endParaRPr lang="en-ZA" sz="2400" dirty="0"/>
          </a:p>
          <a:p>
            <a:pPr marL="342900" lvl="0" indent="-342900">
              <a:buFont typeface="Arial" panose="020B0604020202020204" pitchFamily="34" charset="0"/>
              <a:buChar char="•"/>
            </a:pPr>
            <a:r>
              <a:rPr lang="en-ZA" sz="2400" dirty="0"/>
              <a:t>Conducive policy </a:t>
            </a:r>
            <a:r>
              <a:rPr lang="en-ZA" sz="2400" dirty="0" smtClean="0"/>
              <a:t>environment / Good governance</a:t>
            </a:r>
          </a:p>
          <a:p>
            <a:pPr marL="342900" lvl="0" indent="-342900">
              <a:buFont typeface="Arial" panose="020B0604020202020204" pitchFamily="34" charset="0"/>
              <a:buChar char="•"/>
            </a:pPr>
            <a:r>
              <a:rPr lang="en-ZA" sz="2400" dirty="0" smtClean="0"/>
              <a:t>Healthy and skilled human capacity</a:t>
            </a:r>
            <a:endParaRPr lang="en-ZA" sz="2400" dirty="0"/>
          </a:p>
          <a:p>
            <a:pPr marL="342900" lvl="0" indent="-342900">
              <a:buFont typeface="Arial" panose="020B0604020202020204" pitchFamily="34" charset="0"/>
              <a:buChar char="•"/>
            </a:pPr>
            <a:r>
              <a:rPr lang="en-ZA" sz="2400" dirty="0"/>
              <a:t>Empowerment of women and young girls</a:t>
            </a:r>
          </a:p>
          <a:p>
            <a:pPr marL="342900" lvl="0" indent="-342900">
              <a:buFont typeface="Arial" panose="020B0604020202020204" pitchFamily="34" charset="0"/>
              <a:buChar char="•"/>
            </a:pPr>
            <a:r>
              <a:rPr lang="en-ZA" sz="2400" dirty="0"/>
              <a:t>Full employment</a:t>
            </a:r>
          </a:p>
          <a:p>
            <a:pPr marL="342900" lvl="0" indent="-342900">
              <a:buFont typeface="Arial" panose="020B0604020202020204" pitchFamily="34" charset="0"/>
              <a:buChar char="•"/>
            </a:pPr>
            <a:r>
              <a:rPr lang="en-ZA" sz="2400" dirty="0"/>
              <a:t>Decency of the jobs</a:t>
            </a:r>
          </a:p>
          <a:p>
            <a:pPr marL="342900" lvl="0" indent="-342900">
              <a:buFont typeface="Arial" panose="020B0604020202020204" pitchFamily="34" charset="0"/>
              <a:buChar char="•"/>
            </a:pPr>
            <a:r>
              <a:rPr lang="en-ZA" sz="2400" dirty="0"/>
              <a:t>Modern </a:t>
            </a:r>
            <a:r>
              <a:rPr lang="en-ZA" sz="2400" dirty="0" smtClean="0"/>
              <a:t>economy</a:t>
            </a:r>
            <a:endParaRPr lang="en-US" sz="2200" dirty="0">
              <a:latin typeface="Georgia" pitchFamily="18" charset="0"/>
            </a:endParaRPr>
          </a:p>
          <a:p>
            <a:pPr marL="342900" lvl="0" indent="-342900">
              <a:buFont typeface="Arial" panose="020B0604020202020204" pitchFamily="34" charset="0"/>
              <a:buChar char="•"/>
            </a:pPr>
            <a:endParaRPr lang="en-US" sz="2200" dirty="0" smtClean="0">
              <a:latin typeface="Georgia" pitchFamily="18" charset="0"/>
            </a:endParaRPr>
          </a:p>
          <a:p>
            <a:r>
              <a:rPr lang="en-ZA" sz="2400" dirty="0"/>
              <a:t>The </a:t>
            </a:r>
            <a:r>
              <a:rPr lang="en-ZA" sz="2400" b="1" dirty="0"/>
              <a:t>reality check</a:t>
            </a:r>
            <a:r>
              <a:rPr lang="en-ZA" sz="2400" dirty="0"/>
              <a:t> of </a:t>
            </a:r>
            <a:r>
              <a:rPr lang="en-ZA" sz="2400" dirty="0" smtClean="0"/>
              <a:t>most economies in Africa informs </a:t>
            </a:r>
            <a:r>
              <a:rPr lang="en-ZA" sz="2400" dirty="0"/>
              <a:t>on:</a:t>
            </a:r>
          </a:p>
          <a:p>
            <a:pPr marL="342900" lvl="0" indent="-342900">
              <a:buFont typeface="Arial" panose="020B0604020202020204" pitchFamily="34" charset="0"/>
              <a:buChar char="•"/>
            </a:pPr>
            <a:r>
              <a:rPr lang="en-ZA" sz="2400" b="1" i="1" dirty="0" smtClean="0"/>
              <a:t>Youth </a:t>
            </a:r>
            <a:r>
              <a:rPr lang="en-ZA" sz="2400" dirty="0" smtClean="0"/>
              <a:t>potential/burden (behind the high fertility)</a:t>
            </a:r>
            <a:endParaRPr lang="en-ZA" sz="2400" dirty="0"/>
          </a:p>
          <a:p>
            <a:pPr marL="342900" lvl="0" indent="-342900">
              <a:buFont typeface="Arial" panose="020B0604020202020204" pitchFamily="34" charset="0"/>
              <a:buChar char="•"/>
            </a:pPr>
            <a:r>
              <a:rPr lang="en-ZA" sz="2400" dirty="0"/>
              <a:t>High </a:t>
            </a:r>
            <a:r>
              <a:rPr lang="en-ZA" sz="2400" b="1" i="1" dirty="0"/>
              <a:t>unemployment</a:t>
            </a:r>
            <a:r>
              <a:rPr lang="en-ZA" sz="2400" dirty="0"/>
              <a:t> rate (mostly among young people</a:t>
            </a:r>
            <a:r>
              <a:rPr lang="en-ZA" sz="2400" dirty="0" smtClean="0"/>
              <a:t>)</a:t>
            </a:r>
          </a:p>
          <a:p>
            <a:pPr marL="342900" lvl="0" indent="-342900">
              <a:buFont typeface="Arial" panose="020B0604020202020204" pitchFamily="34" charset="0"/>
              <a:buChar char="•"/>
            </a:pPr>
            <a:r>
              <a:rPr lang="en-ZA" sz="2400" b="1" i="1" dirty="0" smtClean="0"/>
              <a:t>Real dependency </a:t>
            </a:r>
            <a:r>
              <a:rPr lang="en-ZA" sz="2400" dirty="0" smtClean="0"/>
              <a:t>among working (-age) population</a:t>
            </a:r>
            <a:endParaRPr lang="en-ZA" sz="2400" dirty="0"/>
          </a:p>
          <a:p>
            <a:pPr marL="342900" lvl="0" indent="-342900">
              <a:buFont typeface="Arial" panose="020B0604020202020204" pitchFamily="34" charset="0"/>
              <a:buChar char="•"/>
            </a:pPr>
            <a:r>
              <a:rPr lang="en-ZA" sz="2400" dirty="0" smtClean="0"/>
              <a:t>Economic/Gender </a:t>
            </a:r>
            <a:r>
              <a:rPr lang="en-ZA" sz="2400" b="1" i="1" dirty="0" smtClean="0"/>
              <a:t>inequalities</a:t>
            </a:r>
            <a:endParaRPr lang="en-ZA" sz="2400" dirty="0"/>
          </a:p>
          <a:p>
            <a:pPr marL="342900" lvl="0" indent="-342900">
              <a:buFont typeface="Arial" panose="020B0604020202020204" pitchFamily="34" charset="0"/>
              <a:buChar char="•"/>
            </a:pPr>
            <a:r>
              <a:rPr lang="en-ZA" sz="2400" dirty="0"/>
              <a:t>Economies mostly driven by </a:t>
            </a:r>
            <a:r>
              <a:rPr lang="en-ZA" sz="2400" b="1" i="1" dirty="0"/>
              <a:t>informal </a:t>
            </a:r>
            <a:r>
              <a:rPr lang="en-ZA" sz="2400" b="1" i="1" dirty="0" smtClean="0"/>
              <a:t>sector</a:t>
            </a:r>
            <a:endParaRPr lang="en-ZA" sz="2400" dirty="0"/>
          </a:p>
        </p:txBody>
      </p:sp>
    </p:spTree>
    <p:extLst>
      <p:ext uri="{BB962C8B-B14F-4D97-AF65-F5344CB8AC3E}">
        <p14:creationId xmlns:p14="http://schemas.microsoft.com/office/powerpoint/2010/main" val="1131208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142875"/>
            <a:ext cx="8143875" cy="1071563"/>
          </a:xfrm>
        </p:spPr>
        <p:txBody>
          <a:bodyPr/>
          <a:lstStyle/>
          <a:p>
            <a:r>
              <a:rPr lang="en-GB" sz="3600" b="1" dirty="0" smtClean="0">
                <a:latin typeface="Georgia" panose="02040502050405020303" pitchFamily="18" charset="0"/>
              </a:rPr>
              <a:t>Africa’s demographic context</a:t>
            </a:r>
            <a:endParaRPr lang="en-ZA" sz="3600" dirty="0" smtClean="0">
              <a:latin typeface="Georgia" panose="02040502050405020303" pitchFamily="18" charset="0"/>
            </a:endParaRPr>
          </a:p>
        </p:txBody>
      </p:sp>
      <p:sp>
        <p:nvSpPr>
          <p:cNvPr id="3" name="Content Placeholder 2"/>
          <p:cNvSpPr>
            <a:spLocks noGrp="1"/>
          </p:cNvSpPr>
          <p:nvPr>
            <p:ph idx="1"/>
          </p:nvPr>
        </p:nvSpPr>
        <p:spPr>
          <a:xfrm>
            <a:off x="395536" y="1268760"/>
            <a:ext cx="8352928" cy="4525963"/>
          </a:xfrm>
        </p:spPr>
        <p:txBody>
          <a:bodyPr/>
          <a:lstStyle/>
          <a:p>
            <a:pPr lvl="0"/>
            <a:r>
              <a:rPr lang="en-US" sz="2400" dirty="0"/>
              <a:t>Africa’s population </a:t>
            </a:r>
            <a:r>
              <a:rPr lang="en-US" sz="2400" dirty="0" smtClean="0"/>
              <a:t>reached 1.2 </a:t>
            </a:r>
            <a:r>
              <a:rPr lang="en-US" sz="2400" dirty="0"/>
              <a:t>billion in </a:t>
            </a:r>
            <a:r>
              <a:rPr lang="en-US" sz="2400" dirty="0" smtClean="0"/>
              <a:t>2015 and is </a:t>
            </a:r>
            <a:r>
              <a:rPr lang="en-US" sz="2400" dirty="0"/>
              <a:t>projected to grow </a:t>
            </a:r>
            <a:r>
              <a:rPr lang="en-US" sz="2400" dirty="0" smtClean="0"/>
              <a:t>rapidly, </a:t>
            </a:r>
            <a:r>
              <a:rPr lang="en-US" sz="2400" dirty="0"/>
              <a:t>reaching </a:t>
            </a:r>
            <a:r>
              <a:rPr lang="en-US" sz="2400" dirty="0" smtClean="0"/>
              <a:t>1.7 billion in 2030, 2.5 billion in 2050 and 3 billion in 2063.</a:t>
            </a:r>
            <a:endParaRPr lang="en-ZA" sz="2400" dirty="0"/>
          </a:p>
          <a:p>
            <a:pPr lvl="0"/>
            <a:r>
              <a:rPr lang="en-US" sz="2400" dirty="0" smtClean="0"/>
              <a:t>Highest population growth </a:t>
            </a:r>
            <a:r>
              <a:rPr lang="en-US" sz="2400" dirty="0"/>
              <a:t>rate: 2.4 per 100 in </a:t>
            </a:r>
            <a:r>
              <a:rPr lang="en-US" sz="2400" dirty="0" smtClean="0"/>
              <a:t>2015-2020, 2.1 </a:t>
            </a:r>
            <a:r>
              <a:rPr lang="en-US" sz="2400" dirty="0"/>
              <a:t>per 100 in 2030-2035 and 1.4 per 100 in </a:t>
            </a:r>
            <a:r>
              <a:rPr lang="en-US" sz="2400" dirty="0" smtClean="0"/>
              <a:t>2060-2065. </a:t>
            </a:r>
          </a:p>
          <a:p>
            <a:pPr lvl="0"/>
            <a:r>
              <a:rPr lang="en-US" sz="2400" dirty="0" smtClean="0"/>
              <a:t>Africa has a very </a:t>
            </a:r>
            <a:r>
              <a:rPr lang="en-US" sz="2400" dirty="0"/>
              <a:t>young age </a:t>
            </a:r>
            <a:r>
              <a:rPr lang="en-US" sz="2400" dirty="0" smtClean="0"/>
              <a:t>structure of its population: </a:t>
            </a:r>
          </a:p>
          <a:p>
            <a:pPr lvl="1"/>
            <a:r>
              <a:rPr lang="en-US" sz="2400" dirty="0">
                <a:solidFill>
                  <a:srgbClr val="FF0000"/>
                </a:solidFill>
              </a:rPr>
              <a:t>P</a:t>
            </a:r>
            <a:r>
              <a:rPr lang="en-US" sz="2400" dirty="0" smtClean="0">
                <a:solidFill>
                  <a:srgbClr val="FF0000"/>
                </a:solidFill>
              </a:rPr>
              <a:t>ersons </a:t>
            </a:r>
            <a:r>
              <a:rPr lang="en-US" sz="2400" b="1" dirty="0" smtClean="0">
                <a:solidFill>
                  <a:srgbClr val="FF0000"/>
                </a:solidFill>
              </a:rPr>
              <a:t>under age 15 </a:t>
            </a:r>
            <a:r>
              <a:rPr lang="en-US" sz="2400" dirty="0" smtClean="0">
                <a:solidFill>
                  <a:srgbClr val="FF0000"/>
                </a:solidFill>
              </a:rPr>
              <a:t>represent </a:t>
            </a:r>
            <a:r>
              <a:rPr lang="en-US" sz="2400" b="1" dirty="0" smtClean="0">
                <a:solidFill>
                  <a:srgbClr val="FF0000"/>
                </a:solidFill>
              </a:rPr>
              <a:t>40 per 100 or more</a:t>
            </a:r>
            <a:r>
              <a:rPr lang="en-US" sz="2400" dirty="0" smtClean="0">
                <a:solidFill>
                  <a:srgbClr val="FF0000"/>
                </a:solidFill>
              </a:rPr>
              <a:t> of the total population in </a:t>
            </a:r>
            <a:r>
              <a:rPr lang="en-US" sz="2400" b="1" dirty="0" smtClean="0">
                <a:solidFill>
                  <a:srgbClr val="FF0000"/>
                </a:solidFill>
              </a:rPr>
              <a:t>36/54 countries in 2015 </a:t>
            </a:r>
            <a:r>
              <a:rPr lang="en-US" sz="2400" dirty="0" smtClean="0">
                <a:solidFill>
                  <a:srgbClr val="FF0000"/>
                </a:solidFill>
              </a:rPr>
              <a:t>and </a:t>
            </a:r>
            <a:r>
              <a:rPr lang="en-US" sz="2400" b="1" dirty="0" smtClean="0">
                <a:solidFill>
                  <a:srgbClr val="FF0000"/>
                </a:solidFill>
              </a:rPr>
              <a:t>in 15/54 countries in 2030;</a:t>
            </a:r>
          </a:p>
          <a:p>
            <a:pPr lvl="1"/>
            <a:r>
              <a:rPr lang="en-US" sz="2400" dirty="0" smtClean="0">
                <a:solidFill>
                  <a:srgbClr val="FF0000"/>
                </a:solidFill>
              </a:rPr>
              <a:t>Young people </a:t>
            </a:r>
            <a:r>
              <a:rPr lang="en-US" sz="2400" b="1" dirty="0" smtClean="0">
                <a:solidFill>
                  <a:srgbClr val="FF0000"/>
                </a:solidFill>
              </a:rPr>
              <a:t>aged 15-24 </a:t>
            </a:r>
            <a:r>
              <a:rPr lang="en-US" sz="2400" dirty="0" smtClean="0">
                <a:solidFill>
                  <a:srgbClr val="FF0000"/>
                </a:solidFill>
              </a:rPr>
              <a:t>account for </a:t>
            </a:r>
            <a:r>
              <a:rPr lang="en-US" sz="2400" b="1" dirty="0" smtClean="0">
                <a:solidFill>
                  <a:srgbClr val="FF0000"/>
                </a:solidFill>
              </a:rPr>
              <a:t>20 per 100 or more</a:t>
            </a:r>
            <a:r>
              <a:rPr lang="en-US" sz="2400" dirty="0" smtClean="0">
                <a:solidFill>
                  <a:srgbClr val="FF0000"/>
                </a:solidFill>
              </a:rPr>
              <a:t> in </a:t>
            </a:r>
            <a:r>
              <a:rPr lang="en-US" sz="2400" b="1" dirty="0" smtClean="0">
                <a:solidFill>
                  <a:srgbClr val="FF0000"/>
                </a:solidFill>
              </a:rPr>
              <a:t>19/54 countries in 2015 </a:t>
            </a:r>
            <a:r>
              <a:rPr lang="en-US" sz="2400" dirty="0" smtClean="0">
                <a:solidFill>
                  <a:srgbClr val="FF0000"/>
                </a:solidFill>
              </a:rPr>
              <a:t>and </a:t>
            </a:r>
            <a:r>
              <a:rPr lang="en-US" sz="2400" b="1" dirty="0" smtClean="0">
                <a:solidFill>
                  <a:srgbClr val="FF0000"/>
                </a:solidFill>
              </a:rPr>
              <a:t>27 (half of the African countries) in 2030</a:t>
            </a:r>
            <a:r>
              <a:rPr lang="en-US" sz="2400" dirty="0" smtClean="0">
                <a:solidFill>
                  <a:srgbClr val="FF0000"/>
                </a:solidFill>
              </a:rPr>
              <a:t>.</a:t>
            </a:r>
          </a:p>
          <a:p>
            <a:pPr lvl="1"/>
            <a:r>
              <a:rPr lang="en-US" sz="2400" dirty="0" smtClean="0">
                <a:solidFill>
                  <a:srgbClr val="FF0000"/>
                </a:solidFill>
              </a:rPr>
              <a:t>Youth </a:t>
            </a:r>
            <a:r>
              <a:rPr lang="en-US" sz="2400" b="1" dirty="0" smtClean="0">
                <a:solidFill>
                  <a:srgbClr val="FF0000"/>
                </a:solidFill>
              </a:rPr>
              <a:t>aged 15-34</a:t>
            </a:r>
            <a:r>
              <a:rPr lang="en-US" sz="2400" dirty="0" smtClean="0">
                <a:solidFill>
                  <a:srgbClr val="FF0000"/>
                </a:solidFill>
              </a:rPr>
              <a:t>: 0.4 billion (2015), 0.99 billion (2063)</a:t>
            </a:r>
            <a:endParaRPr lang="fr-FR" sz="2400" dirty="0">
              <a:solidFill>
                <a:srgbClr val="FF0000"/>
              </a:solidFill>
            </a:endParaRPr>
          </a:p>
        </p:txBody>
      </p:sp>
    </p:spTree>
    <p:extLst>
      <p:ext uri="{BB962C8B-B14F-4D97-AF65-F5344CB8AC3E}">
        <p14:creationId xmlns:p14="http://schemas.microsoft.com/office/powerpoint/2010/main" val="209967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9513" y="142875"/>
            <a:ext cx="8712968" cy="1413917"/>
          </a:xfrm>
        </p:spPr>
        <p:txBody>
          <a:bodyPr/>
          <a:lstStyle/>
          <a:p>
            <a:r>
              <a:rPr lang="en-GB" sz="3600" b="1" dirty="0" smtClean="0"/>
              <a:t/>
            </a:r>
            <a:br>
              <a:rPr lang="en-GB" sz="3600" b="1" dirty="0" smtClean="0"/>
            </a:br>
            <a:r>
              <a:rPr lang="en-US" sz="3600" b="1" dirty="0">
                <a:latin typeface="Georgia" pitchFamily="18" charset="0"/>
              </a:rPr>
              <a:t>Research Approaches to the </a:t>
            </a:r>
            <a:r>
              <a:rPr lang="en-US" sz="3600" b="1" dirty="0" smtClean="0">
                <a:latin typeface="Georgia" pitchFamily="18" charset="0"/>
              </a:rPr>
              <a:t>DD</a:t>
            </a:r>
            <a:r>
              <a:rPr lang="en-US" sz="3600" b="1" dirty="0" smtClean="0"/>
              <a:t/>
            </a:r>
            <a:br>
              <a:rPr lang="en-US" sz="3600" b="1" dirty="0" smtClean="0"/>
            </a:br>
            <a:endParaRPr lang="en-GB" sz="3600" b="1" dirty="0" smtClean="0"/>
          </a:p>
        </p:txBody>
      </p:sp>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56792"/>
            <a:ext cx="8496944" cy="482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979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42875"/>
            <a:ext cx="8928991" cy="1413917"/>
          </a:xfrm>
        </p:spPr>
        <p:txBody>
          <a:bodyPr/>
          <a:lstStyle/>
          <a:p>
            <a:r>
              <a:rPr lang="en-GB" sz="3600" b="1" dirty="0" smtClean="0">
                <a:latin typeface="Georgia" pitchFamily="18" charset="0"/>
              </a:rPr>
              <a:t/>
            </a:r>
            <a:br>
              <a:rPr lang="en-GB" sz="3600" b="1" dirty="0" smtClean="0">
                <a:latin typeface="Georgia" pitchFamily="18" charset="0"/>
              </a:rPr>
            </a:br>
            <a:r>
              <a:rPr lang="en-US" sz="3600" b="1" dirty="0" smtClean="0">
                <a:latin typeface="Georgia" pitchFamily="18" charset="0"/>
              </a:rPr>
              <a:t>DD methodological approaches</a:t>
            </a:r>
            <a:br>
              <a:rPr lang="en-US" sz="3600" b="1" dirty="0" smtClean="0">
                <a:latin typeface="Georgia" pitchFamily="18" charset="0"/>
              </a:rPr>
            </a:br>
            <a:r>
              <a:rPr lang="en-US" sz="3600" b="1" dirty="0" smtClean="0">
                <a:latin typeface="Georgia" pitchFamily="18" charset="0"/>
              </a:rPr>
              <a:t>in </a:t>
            </a:r>
            <a:r>
              <a:rPr lang="en-US" sz="3600" b="1" dirty="0">
                <a:latin typeface="Georgia" pitchFamily="18" charset="0"/>
              </a:rPr>
              <a:t>ESA r</a:t>
            </a:r>
            <a:r>
              <a:rPr lang="en-US" sz="3600" b="1" dirty="0" smtClean="0">
                <a:latin typeface="Georgia" pitchFamily="18" charset="0"/>
              </a:rPr>
              <a:t>egion</a:t>
            </a:r>
            <a:r>
              <a:rPr lang="en-US" sz="3600" b="1" dirty="0">
                <a:latin typeface="Georgia" pitchFamily="18" charset="0"/>
              </a:rPr>
              <a:t/>
            </a:r>
            <a:br>
              <a:rPr lang="en-US" sz="3600" b="1" dirty="0">
                <a:latin typeface="Georgia" pitchFamily="18" charset="0"/>
              </a:rPr>
            </a:br>
            <a:endParaRPr lang="en-GB" sz="3600" b="1" dirty="0" smtClean="0">
              <a:latin typeface="Georgia" pitchFamily="18" charset="0"/>
            </a:endParaRPr>
          </a:p>
        </p:txBody>
      </p:sp>
      <p:graphicFrame>
        <p:nvGraphicFramePr>
          <p:cNvPr id="2" name="Table 1"/>
          <p:cNvGraphicFramePr>
            <a:graphicFrameLocks noGrp="1"/>
          </p:cNvGraphicFramePr>
          <p:nvPr>
            <p:extLst/>
          </p:nvPr>
        </p:nvGraphicFramePr>
        <p:xfrm>
          <a:off x="107505" y="1700808"/>
          <a:ext cx="8928990" cy="4055744"/>
        </p:xfrm>
        <a:graphic>
          <a:graphicData uri="http://schemas.openxmlformats.org/drawingml/2006/table">
            <a:tbl>
              <a:tblPr firstRow="1" firstCol="1" bandRow="1"/>
              <a:tblGrid>
                <a:gridCol w="1897002"/>
                <a:gridCol w="2780088"/>
                <a:gridCol w="2125950"/>
                <a:gridCol w="2125950"/>
              </a:tblGrid>
              <a:tr h="985752">
                <a:tc>
                  <a:txBody>
                    <a:bodyPr/>
                    <a:lstStyle/>
                    <a:p>
                      <a:pPr algn="ctr">
                        <a:lnSpc>
                          <a:spcPct val="115000"/>
                        </a:lnSpc>
                        <a:spcAft>
                          <a:spcPts val="0"/>
                        </a:spcAft>
                      </a:pPr>
                      <a:r>
                        <a:rPr lang="en-US" sz="1600" b="1" dirty="0">
                          <a:effectLst/>
                          <a:latin typeface="Georgia" panose="02040502050405020303" pitchFamily="18" charset="0"/>
                          <a:ea typeface="Calibri" panose="020F0502020204030204" pitchFamily="34" charset="0"/>
                          <a:cs typeface="Times New Roman" panose="02020603050405020304" pitchFamily="18" charset="0"/>
                        </a:rPr>
                        <a:t> </a:t>
                      </a:r>
                      <a:endParaRPr lang="en-ZA" sz="1600" dirty="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b="1" dirty="0">
                          <a:effectLst/>
                          <a:latin typeface="Georgia" panose="02040502050405020303" pitchFamily="18" charset="0"/>
                          <a:ea typeface="Calibri" panose="020F0502020204030204" pitchFamily="34" charset="0"/>
                          <a:cs typeface="Times New Roman" panose="02020603050405020304" pitchFamily="18" charset="0"/>
                        </a:rPr>
                        <a:t>Country assessment, Desk review</a:t>
                      </a:r>
                      <a:endParaRPr lang="en-ZA"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600" b="1">
                          <a:effectLst/>
                          <a:latin typeface="Georgia" panose="02040502050405020303" pitchFamily="18" charset="0"/>
                          <a:ea typeface="Calibri" panose="020F0502020204030204" pitchFamily="34" charset="0"/>
                          <a:cs typeface="Times New Roman" panose="02020603050405020304" pitchFamily="18" charset="0"/>
                        </a:rPr>
                        <a:t>Demo-socioeconomic projections &amp; scenarios - Comprehensive Analytical Report</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600" b="1">
                          <a:effectLst/>
                          <a:latin typeface="Georgia" panose="02040502050405020303" pitchFamily="18" charset="0"/>
                          <a:ea typeface="Calibri" panose="020F0502020204030204" pitchFamily="34" charset="0"/>
                          <a:cs typeface="Times New Roman" panose="02020603050405020304" pitchFamily="18" charset="0"/>
                        </a:rPr>
                        <a:t> </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b="1">
                          <a:effectLst/>
                          <a:latin typeface="Georgia" panose="02040502050405020303" pitchFamily="18" charset="0"/>
                          <a:ea typeface="Calibri" panose="020F0502020204030204" pitchFamily="34" charset="0"/>
                          <a:cs typeface="Times New Roman" panose="02020603050405020304" pitchFamily="18" charset="0"/>
                        </a:rPr>
                        <a:t> </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600" b="1">
                          <a:effectLst/>
                          <a:latin typeface="Georgia" panose="02040502050405020303" pitchFamily="18" charset="0"/>
                          <a:ea typeface="Calibri" panose="020F0502020204030204" pitchFamily="34" charset="0"/>
                          <a:cs typeface="Times New Roman" panose="02020603050405020304" pitchFamily="18" charset="0"/>
                        </a:rPr>
                        <a:t>DemDiv Model</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US" sz="1600" b="1">
                          <a:effectLst/>
                          <a:latin typeface="Georgia" panose="02040502050405020303" pitchFamily="18" charset="0"/>
                          <a:ea typeface="Calibri" panose="020F0502020204030204" pitchFamily="34" charset="0"/>
                          <a:cs typeface="Times New Roman" panose="02020603050405020304" pitchFamily="18" charset="0"/>
                        </a:rPr>
                        <a:t>National Transfer Accounting (NTA)</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202909">
                <a:tc>
                  <a:txBody>
                    <a:bodyPr/>
                    <a:lstStyle/>
                    <a:p>
                      <a:pPr>
                        <a:lnSpc>
                          <a:spcPct val="115000"/>
                        </a:lnSpc>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Ethiopia (2014), Kenya (2014), Mozambique (2014), Rwanda (2015)</a:t>
                      </a:r>
                      <a:endParaRPr lang="en-ZA"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Georgia" panose="02040502050405020303" pitchFamily="18" charset="0"/>
                          <a:ea typeface="Calibri" panose="020F0502020204030204" pitchFamily="34" charset="0"/>
                          <a:cs typeface="Times New Roman" panose="02020603050405020304" pitchFamily="18" charset="0"/>
                        </a:rPr>
                        <a:t>Burundi (2014), Democratic Republic of Congo (2014)</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Botswana </a:t>
                      </a:r>
                      <a:r>
                        <a:rPr lang="en-US" sz="1600" dirty="0" smtClean="0">
                          <a:effectLst/>
                          <a:latin typeface="Georgia" panose="02040502050405020303" pitchFamily="18" charset="0"/>
                          <a:ea typeface="Calibri" panose="020F0502020204030204" pitchFamily="34" charset="0"/>
                          <a:cs typeface="Times New Roman" panose="02020603050405020304" pitchFamily="18" charset="0"/>
                        </a:rPr>
                        <a:t>(2016), </a:t>
                      </a:r>
                      <a:r>
                        <a:rPr lang="en-US" sz="1600" dirty="0">
                          <a:effectLst/>
                          <a:latin typeface="Georgia" panose="02040502050405020303" pitchFamily="18" charset="0"/>
                          <a:ea typeface="Calibri" panose="020F0502020204030204" pitchFamily="34" charset="0"/>
                          <a:cs typeface="Times New Roman" panose="02020603050405020304" pitchFamily="18" charset="0"/>
                        </a:rPr>
                        <a:t>Ethiopia (2014), Malawi (2015), Mozambique (2015), Swaziland (Ongoing), Tanzania (2014), Uganda (2014), Zambia (2015), Zimbabwe (Ongoing)</a:t>
                      </a:r>
                      <a:endParaRPr lang="en-ZA"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Georgia" panose="02040502050405020303" pitchFamily="18" charset="0"/>
                          <a:ea typeface="Calibri" panose="020F0502020204030204" pitchFamily="34" charset="0"/>
                          <a:cs typeface="Times New Roman" panose="02020603050405020304" pitchFamily="18" charset="0"/>
                        </a:rPr>
                        <a:t>Kenya (2013), Mozambique (2013), South Africa (2013, 2015</a:t>
                      </a:r>
                      <a:r>
                        <a:rPr lang="en-US" sz="1600" dirty="0" smtClean="0">
                          <a:effectLst/>
                          <a:latin typeface="Georgia" panose="02040502050405020303" pitchFamily="18" charset="0"/>
                          <a:ea typeface="Calibri" panose="020F0502020204030204" pitchFamily="34" charset="0"/>
                          <a:cs typeface="Times New Roman" panose="02020603050405020304" pitchFamily="18" charset="0"/>
                        </a:rPr>
                        <a:t>), Botswana (Ongoing), Swaziland (Ongoing), Zimbabwe (Ongoing)</a:t>
                      </a:r>
                      <a:endParaRPr lang="en-ZA"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86">
                <a:tc>
                  <a:txBody>
                    <a:bodyPr/>
                    <a:lstStyle/>
                    <a:p>
                      <a:pPr>
                        <a:lnSpc>
                          <a:spcPct val="115000"/>
                        </a:lnSpc>
                        <a:spcAft>
                          <a:spcPts val="0"/>
                        </a:spcAft>
                      </a:pPr>
                      <a:r>
                        <a:rPr lang="en-US" sz="1600" b="1">
                          <a:effectLst/>
                          <a:latin typeface="Georgia" panose="02040502050405020303" pitchFamily="18" charset="0"/>
                          <a:ea typeface="Calibri" panose="020F0502020204030204" pitchFamily="34" charset="0"/>
                          <a:cs typeface="Times New Roman" panose="02020603050405020304" pitchFamily="18" charset="0"/>
                        </a:rPr>
                        <a:t>4 countries</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US" sz="1600" b="1">
                          <a:effectLst/>
                          <a:latin typeface="Georgia" panose="02040502050405020303" pitchFamily="18" charset="0"/>
                          <a:ea typeface="Calibri" panose="020F0502020204030204" pitchFamily="34" charset="0"/>
                          <a:cs typeface="Times New Roman" panose="02020603050405020304" pitchFamily="18" charset="0"/>
                        </a:rPr>
                        <a:t>2 countries</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US" sz="1600" b="1">
                          <a:effectLst/>
                          <a:latin typeface="Georgia" panose="02040502050405020303" pitchFamily="18" charset="0"/>
                          <a:ea typeface="Calibri" panose="020F0502020204030204" pitchFamily="34" charset="0"/>
                          <a:cs typeface="Times New Roman" panose="02020603050405020304" pitchFamily="18" charset="0"/>
                        </a:rPr>
                        <a:t>9 countries</a:t>
                      </a:r>
                      <a:endParaRPr lang="en-ZA"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en-US" sz="1600" b="1" dirty="0" smtClean="0">
                          <a:effectLst/>
                          <a:latin typeface="Georgia" panose="02040502050405020303" pitchFamily="18" charset="0"/>
                          <a:ea typeface="Calibri" panose="020F0502020204030204" pitchFamily="34" charset="0"/>
                          <a:cs typeface="Times New Roman" panose="02020603050405020304" pitchFamily="18" charset="0"/>
                        </a:rPr>
                        <a:t>6 </a:t>
                      </a:r>
                      <a:r>
                        <a:rPr lang="en-US" sz="1600" b="1" dirty="0">
                          <a:effectLst/>
                          <a:latin typeface="Georgia" panose="02040502050405020303" pitchFamily="18" charset="0"/>
                          <a:ea typeface="Calibri" panose="020F0502020204030204" pitchFamily="34" charset="0"/>
                          <a:cs typeface="Times New Roman" panose="02020603050405020304" pitchFamily="18" charset="0"/>
                        </a:rPr>
                        <a:t>countries</a:t>
                      </a:r>
                      <a:endParaRPr lang="en-ZA"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
        <p:nvSpPr>
          <p:cNvPr id="3" name="Rectangle 2"/>
          <p:cNvSpPr/>
          <p:nvPr/>
        </p:nvSpPr>
        <p:spPr>
          <a:xfrm>
            <a:off x="323528" y="5877272"/>
            <a:ext cx="7776864" cy="584775"/>
          </a:xfrm>
          <a:prstGeom prst="rect">
            <a:avLst/>
          </a:prstGeom>
        </p:spPr>
        <p:txBody>
          <a:bodyPr wrap="square">
            <a:spAutoFit/>
          </a:bodyPr>
          <a:lstStyle/>
          <a:p>
            <a:pPr marL="285750" indent="-285750">
              <a:buFont typeface="Arial" panose="020B0604020202020204" pitchFamily="34" charset="0"/>
              <a:buChar char="•"/>
            </a:pPr>
            <a:r>
              <a:rPr lang="en-US" sz="1600" b="1" dirty="0">
                <a:latin typeface="Georgia" panose="02040502050405020303" pitchFamily="18" charset="0"/>
                <a:ea typeface="Calibri" panose="020F0502020204030204" pitchFamily="34" charset="0"/>
                <a:cs typeface="Arial" panose="020B0604020202020204" pitchFamily="34" charset="0"/>
              </a:rPr>
              <a:t>14 DD rollout countries in ESA region were provided with high quality support of which 8 have completed a DD study </a:t>
            </a:r>
            <a:endParaRPr lang="en-ZA" sz="1600" b="1" dirty="0"/>
          </a:p>
        </p:txBody>
      </p:sp>
    </p:spTree>
    <p:extLst>
      <p:ext uri="{BB962C8B-B14F-4D97-AF65-F5344CB8AC3E}">
        <p14:creationId xmlns:p14="http://schemas.microsoft.com/office/powerpoint/2010/main" val="1900498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29090</TotalTime>
  <Words>1589</Words>
  <Application>Microsoft Office PowerPoint</Application>
  <PresentationFormat>On-screen Show (4:3)</PresentationFormat>
  <Paragraphs>252</Paragraphs>
  <Slides>21</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Andes ExtraLight</vt:lpstr>
      <vt:lpstr>Arial</vt:lpstr>
      <vt:lpstr>Calibri</vt:lpstr>
      <vt:lpstr>Georgia</vt:lpstr>
      <vt:lpstr>Times New Roman</vt:lpstr>
      <vt:lpstr>Trebuchet MS</vt:lpstr>
      <vt:lpstr>Default Design</vt:lpstr>
      <vt:lpstr>Worksheet</vt:lpstr>
      <vt:lpstr>Demographic Dividend in Africa</vt:lpstr>
      <vt:lpstr> What is the Demographic Dividend? </vt:lpstr>
      <vt:lpstr> What does this mean? </vt:lpstr>
      <vt:lpstr> Why demographics matters? </vt:lpstr>
      <vt:lpstr> Where do African countries stand regarding DD? </vt:lpstr>
      <vt:lpstr> Moving from narrative and rhetoric to action </vt:lpstr>
      <vt:lpstr>Africa’s demographic context</vt:lpstr>
      <vt:lpstr> Research Approaches to the DD </vt:lpstr>
      <vt:lpstr> DD methodological approaches in ESA region </vt:lpstr>
      <vt:lpstr>DD modeling in the MICs where fertility is declining and is relatively low</vt:lpstr>
      <vt:lpstr> African countries at DT/DD stages </vt:lpstr>
      <vt:lpstr> DD status &amp; Actionable policy recommendations </vt:lpstr>
      <vt:lpstr> DD status &amp; Actionable policy recommendations </vt:lpstr>
      <vt:lpstr> DD status &amp; Actionable policy recommendations </vt:lpstr>
      <vt:lpstr> Demographic Window of Opportunity for Harnessing DD in African Countries </vt:lpstr>
      <vt:lpstr> Actually, there is no choice… </vt:lpstr>
      <vt:lpstr> Equation of success </vt:lpstr>
      <vt:lpstr> Advanced Africa &amp; Achieved potential vs. Underdeveloped Africa &amp; Risk of conflict </vt:lpstr>
      <vt:lpstr>Agenda 2063 is not a fiction but a mobilizing conquering dream!</vt:lpstr>
      <vt:lpstr> DD Assessment, Planning, Programming and Implementation Processes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Mady Biaye</dc:creator>
  <cp:lastModifiedBy>Mady Biaye</cp:lastModifiedBy>
  <cp:revision>1055</cp:revision>
  <cp:lastPrinted>2014-07-28T12:41:39Z</cp:lastPrinted>
  <dcterms:created xsi:type="dcterms:W3CDTF">2008-01-10T15:25:59Z</dcterms:created>
  <dcterms:modified xsi:type="dcterms:W3CDTF">2016-06-13T10:13:17Z</dcterms:modified>
</cp:coreProperties>
</file>